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  <p:sldMasterId id="2147483652" r:id="rId3"/>
  </p:sldMasterIdLst>
  <p:notesMasterIdLst>
    <p:notesMasterId r:id="rId31"/>
  </p:notesMasterIdLst>
  <p:handoutMasterIdLst>
    <p:handoutMasterId r:id="rId32"/>
  </p:handoutMasterIdLst>
  <p:sldIdLst>
    <p:sldId id="330" r:id="rId4"/>
    <p:sldId id="478" r:id="rId5"/>
    <p:sldId id="534" r:id="rId6"/>
    <p:sldId id="479" r:id="rId7"/>
    <p:sldId id="535" r:id="rId8"/>
    <p:sldId id="523" r:id="rId9"/>
    <p:sldId id="524" r:id="rId10"/>
    <p:sldId id="526" r:id="rId11"/>
    <p:sldId id="527" r:id="rId12"/>
    <p:sldId id="529" r:id="rId13"/>
    <p:sldId id="530" r:id="rId14"/>
    <p:sldId id="528" r:id="rId15"/>
    <p:sldId id="531" r:id="rId16"/>
    <p:sldId id="532" r:id="rId17"/>
    <p:sldId id="533" r:id="rId18"/>
    <p:sldId id="536" r:id="rId19"/>
    <p:sldId id="509" r:id="rId20"/>
    <p:sldId id="510" r:id="rId21"/>
    <p:sldId id="511" r:id="rId22"/>
    <p:sldId id="512" r:id="rId23"/>
    <p:sldId id="513" r:id="rId24"/>
    <p:sldId id="520" r:id="rId25"/>
    <p:sldId id="522" r:id="rId26"/>
    <p:sldId id="521" r:id="rId27"/>
    <p:sldId id="518" r:id="rId28"/>
    <p:sldId id="519" r:id="rId29"/>
    <p:sldId id="493" r:id="rId30"/>
  </p:sldIdLst>
  <p:sldSz cx="9144000" cy="6858000" type="screen4x3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DEDED"/>
    <a:srgbClr val="000099"/>
    <a:srgbClr val="00FF00"/>
    <a:srgbClr val="FFA500"/>
    <a:srgbClr val="E6AF00"/>
    <a:srgbClr val="FEE600"/>
    <a:srgbClr val="0000FF"/>
    <a:srgbClr val="33CC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22" autoAdjust="0"/>
  </p:normalViewPr>
  <p:slideViewPr>
    <p:cSldViewPr>
      <p:cViewPr>
        <p:scale>
          <a:sx n="70" d="100"/>
          <a:sy n="70" d="100"/>
        </p:scale>
        <p:origin x="14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898" y="5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wmf"/><Relationship Id="rId9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7" Type="http://schemas.openxmlformats.org/officeDocument/2006/relationships/image" Target="../media/image105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05.wmf"/><Relationship Id="rId2" Type="http://schemas.openxmlformats.org/officeDocument/2006/relationships/image" Target="../media/image108.wmf"/><Relationship Id="rId1" Type="http://schemas.openxmlformats.org/officeDocument/2006/relationships/image" Target="../media/image100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0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A5047A-564B-4049-B33E-ABAAD6DCDEC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3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00A0A8-AB5C-4C32-B4F6-5DC54282A0F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628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58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43700" y="188913"/>
            <a:ext cx="2171700" cy="62118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28600" y="188913"/>
            <a:ext cx="6362700" cy="62118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28600" y="1268413"/>
            <a:ext cx="4267200" cy="5132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267200" cy="5132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88913"/>
            <a:ext cx="868680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Hier klicken, um.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68413"/>
            <a:ext cx="8686800" cy="5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Hier klicken, um Master-Textformat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pic>
        <p:nvPicPr>
          <p:cNvPr id="411652" name="Picture 4" descr="logotre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9512" y="6456363"/>
            <a:ext cx="468313" cy="344487"/>
          </a:xfrm>
          <a:prstGeom prst="rect">
            <a:avLst/>
          </a:prstGeom>
          <a:noFill/>
        </p:spPr>
      </p:pic>
      <p:sp>
        <p:nvSpPr>
          <p:cNvPr id="411654" name="Text Box 6"/>
          <p:cNvSpPr txBox="1">
            <a:spLocks noChangeArrowheads="1"/>
          </p:cNvSpPr>
          <p:nvPr userDrawn="1"/>
        </p:nvSpPr>
        <p:spPr bwMode="auto">
          <a:xfrm>
            <a:off x="650394" y="6383601"/>
            <a:ext cx="6226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0099"/>
                </a:solidFill>
                <a:effectLst/>
              </a:rPr>
              <a:t>Определение эффективных упругих свойств композитных материалов и локализация в них неоднородностей с помощью бегущих волн</a:t>
            </a:r>
          </a:p>
        </p:txBody>
      </p:sp>
      <p:sp>
        <p:nvSpPr>
          <p:cNvPr id="411655" name="Line 7"/>
          <p:cNvSpPr>
            <a:spLocks noChangeShapeType="1"/>
          </p:cNvSpPr>
          <p:nvPr userDrawn="1"/>
        </p:nvSpPr>
        <p:spPr bwMode="auto">
          <a:xfrm>
            <a:off x="71406" y="6369224"/>
            <a:ext cx="900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11656" name="Line 8"/>
          <p:cNvSpPr>
            <a:spLocks noChangeShapeType="1"/>
          </p:cNvSpPr>
          <p:nvPr userDrawn="1"/>
        </p:nvSpPr>
        <p:spPr bwMode="auto">
          <a:xfrm>
            <a:off x="71406" y="620713"/>
            <a:ext cx="900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58148" y="6478809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4EDDE1-E9E6-49D4-91C2-19A774C0723D}" type="slidenum">
              <a:rPr lang="ru-RU" sz="1400" b="1" i="1" baseline="0" smtClean="0">
                <a:solidFill>
                  <a:srgbClr val="C00000"/>
                </a:solidFill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ru-RU" sz="1400" b="1" i="1" baseline="0" dirty="0">
                <a:solidFill>
                  <a:srgbClr val="C00000"/>
                </a:solidFill>
              </a:rPr>
              <a:t>  /</a:t>
            </a:r>
            <a:r>
              <a:rPr lang="en-US" sz="1400" b="1" i="1" baseline="0" dirty="0">
                <a:solidFill>
                  <a:srgbClr val="C00000"/>
                </a:solidFill>
              </a:rPr>
              <a:t> 19</a:t>
            </a:r>
            <a:endParaRPr lang="ru-RU" sz="1400" b="1" i="1" dirty="0">
              <a:solidFill>
                <a:srgbClr val="C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00" y="6451499"/>
            <a:ext cx="503012" cy="3670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</a:endParaRP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1371600" y="259080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lang="de-DE" sz="3200"/>
          </a:p>
        </p:txBody>
      </p:sp>
      <p:pic>
        <p:nvPicPr>
          <p:cNvPr id="412676" name="Picture 4" descr="logotre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3528" y="6021388"/>
            <a:ext cx="914400" cy="673100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115616" y="5880877"/>
            <a:ext cx="30460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ru-RU" sz="1400" b="1" dirty="0">
                <a:solidFill>
                  <a:srgbClr val="000099"/>
                </a:solidFill>
              </a:rPr>
              <a:t>Институт математики, </a:t>
            </a:r>
            <a:br>
              <a:rPr lang="ru-RU" sz="1400" b="1" dirty="0">
                <a:solidFill>
                  <a:srgbClr val="000099"/>
                </a:solidFill>
              </a:rPr>
            </a:br>
            <a:r>
              <a:rPr lang="ru-RU" sz="1400" b="1" dirty="0">
                <a:solidFill>
                  <a:srgbClr val="000099"/>
                </a:solidFill>
              </a:rPr>
              <a:t>механики и информатики,</a:t>
            </a:r>
            <a:br>
              <a:rPr lang="ru-RU" sz="1400" b="1" dirty="0">
                <a:solidFill>
                  <a:srgbClr val="000099"/>
                </a:solidFill>
              </a:rPr>
            </a:br>
            <a:r>
              <a:rPr lang="ru-RU" sz="1400" b="1" dirty="0">
                <a:solidFill>
                  <a:srgbClr val="000099"/>
                </a:solidFill>
              </a:rPr>
              <a:t>Кубанский государственный университет, Краснодар</a:t>
            </a:r>
            <a:endParaRPr lang="de-DE" sz="1400" b="1" dirty="0">
              <a:solidFill>
                <a:srgbClr val="00009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56" y="5956155"/>
            <a:ext cx="1101316" cy="803566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5148064" y="5963794"/>
            <a:ext cx="252028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400" b="1" dirty="0">
                <a:solidFill>
                  <a:srgbClr val="000099"/>
                </a:solidFill>
              </a:rPr>
              <a:t>Institute of Mechanics</a:t>
            </a:r>
            <a:br>
              <a:rPr lang="en-US" sz="1400" b="1" dirty="0">
                <a:solidFill>
                  <a:srgbClr val="000099"/>
                </a:solidFill>
              </a:rPr>
            </a:br>
            <a:r>
              <a:rPr lang="en-US" sz="1400" b="1" dirty="0">
                <a:solidFill>
                  <a:srgbClr val="000099"/>
                </a:solidFill>
              </a:rPr>
              <a:t>Helmut-Schmidt-University</a:t>
            </a:r>
            <a:br>
              <a:rPr lang="en-US" sz="1400" b="1" dirty="0">
                <a:solidFill>
                  <a:srgbClr val="000099"/>
                </a:solidFill>
              </a:rPr>
            </a:br>
            <a:r>
              <a:rPr lang="en-US" sz="1400" b="1" dirty="0">
                <a:solidFill>
                  <a:srgbClr val="000099"/>
                </a:solidFill>
              </a:rPr>
              <a:t>Hamburg, Germany</a:t>
            </a:r>
            <a:endParaRPr lang="de-DE" sz="1400" b="1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1371600" y="259080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lang="de-DE" sz="3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8.wmf"/><Relationship Id="rId3" Type="http://schemas.openxmlformats.org/officeDocument/2006/relationships/image" Target="../media/image39.jpeg"/><Relationship Id="rId7" Type="http://schemas.openxmlformats.org/officeDocument/2006/relationships/image" Target="../media/image34.wmf"/><Relationship Id="rId12" Type="http://schemas.openxmlformats.org/officeDocument/2006/relationships/image" Target="../media/image17.jpeg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1.jpeg"/><Relationship Id="rId5" Type="http://schemas.openxmlformats.org/officeDocument/2006/relationships/image" Target="../media/image33.wmf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40.jpe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5.wmf"/><Relationship Id="rId14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4.jpeg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50.jpe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jpeg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46.wmf"/><Relationship Id="rId10" Type="http://schemas.openxmlformats.org/officeDocument/2006/relationships/image" Target="../media/image48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54.jpeg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jpe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7.bin"/><Relationship Id="rId3" Type="http://schemas.openxmlformats.org/officeDocument/2006/relationships/image" Target="../media/image75.jpeg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78.jpg"/><Relationship Id="rId7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9.jpeg"/><Relationship Id="rId11" Type="http://schemas.openxmlformats.org/officeDocument/2006/relationships/image" Target="../media/image77.wmf"/><Relationship Id="rId5" Type="http://schemas.openxmlformats.org/officeDocument/2006/relationships/image" Target="../media/image21.gi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20.jpeg"/><Relationship Id="rId9" Type="http://schemas.openxmlformats.org/officeDocument/2006/relationships/image" Target="../media/image7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85.wmf"/><Relationship Id="rId18" Type="http://schemas.openxmlformats.org/officeDocument/2006/relationships/oleObject" Target="../embeddings/oleObject46.bin"/><Relationship Id="rId3" Type="http://schemas.openxmlformats.org/officeDocument/2006/relationships/image" Target="../media/image91.jpeg"/><Relationship Id="rId21" Type="http://schemas.openxmlformats.org/officeDocument/2006/relationships/image" Target="../media/image88.wmf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86.wmf"/><Relationship Id="rId25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84.wmf"/><Relationship Id="rId24" Type="http://schemas.openxmlformats.org/officeDocument/2006/relationships/oleObject" Target="../embeddings/oleObject49.bin"/><Relationship Id="rId5" Type="http://schemas.openxmlformats.org/officeDocument/2006/relationships/image" Target="../media/image81.wmf"/><Relationship Id="rId15" Type="http://schemas.openxmlformats.org/officeDocument/2006/relationships/image" Target="../media/image93.jpeg"/><Relationship Id="rId23" Type="http://schemas.openxmlformats.org/officeDocument/2006/relationships/image" Target="../media/image89.w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87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83.wmf"/><Relationship Id="rId14" Type="http://schemas.openxmlformats.org/officeDocument/2006/relationships/image" Target="../media/image92.jpeg"/><Relationship Id="rId22" Type="http://schemas.openxmlformats.org/officeDocument/2006/relationships/oleObject" Target="../embeddings/oleObject4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7.jpeg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96.wmf"/><Relationship Id="rId4" Type="http://schemas.openxmlformats.org/officeDocument/2006/relationships/image" Target="../media/image98.png"/><Relationship Id="rId9" Type="http://schemas.openxmlformats.org/officeDocument/2006/relationships/oleObject" Target="../embeddings/oleObject5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105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102.wmf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7.jpeg"/><Relationship Id="rId11" Type="http://schemas.openxmlformats.org/officeDocument/2006/relationships/oleObject" Target="../embeddings/oleObject56.bin"/><Relationship Id="rId5" Type="http://schemas.openxmlformats.org/officeDocument/2006/relationships/image" Target="../media/image106.jpeg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101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0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105.wmf"/><Relationship Id="rId3" Type="http://schemas.openxmlformats.org/officeDocument/2006/relationships/image" Target="../media/image113.jpeg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2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109.wmf"/><Relationship Id="rId4" Type="http://schemas.openxmlformats.org/officeDocument/2006/relationships/image" Target="../media/image114.jpeg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1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118.jpeg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117.wmf"/><Relationship Id="rId5" Type="http://schemas.openxmlformats.org/officeDocument/2006/relationships/image" Target="../media/image120.jpeg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119.jpeg"/><Relationship Id="rId9" Type="http://schemas.openxmlformats.org/officeDocument/2006/relationships/image" Target="../media/image1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24.wmf"/><Relationship Id="rId3" Type="http://schemas.openxmlformats.org/officeDocument/2006/relationships/image" Target="../media/image125.jpeg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23.wmf"/><Relationship Id="rId5" Type="http://schemas.openxmlformats.org/officeDocument/2006/relationships/image" Target="../media/image105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jpeg"/><Relationship Id="rId10" Type="http://schemas.openxmlformats.org/officeDocument/2006/relationships/image" Target="../media/image22.gif"/><Relationship Id="rId4" Type="http://schemas.openxmlformats.org/officeDocument/2006/relationships/image" Target="../media/image18.jpeg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7.wmf"/><Relationship Id="rId3" Type="http://schemas.openxmlformats.org/officeDocument/2006/relationships/oleObject" Target="../embeddings/oleObject4.bin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6.wmf"/><Relationship Id="rId5" Type="http://schemas.openxmlformats.org/officeDocument/2006/relationships/image" Target="../media/image28.jpe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23.wmf"/><Relationship Id="rId9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179513" y="2204864"/>
            <a:ext cx="879465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Определение эффективных упругих свойств композитных материалов и локализация в них неоднородностей с помощью бегущих волн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87369" y="4587398"/>
            <a:ext cx="8686800" cy="56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ru-RU" sz="2400" b="1" dirty="0">
                <a:solidFill>
                  <a:srgbClr val="000099"/>
                </a:solidFill>
              </a:rPr>
              <a:t>А</a:t>
            </a:r>
            <a:r>
              <a:rPr lang="en-US" sz="2400" b="1" dirty="0">
                <a:solidFill>
                  <a:srgbClr val="000099"/>
                </a:solidFill>
              </a:rPr>
              <a:t>.</a:t>
            </a:r>
            <a:r>
              <a:rPr lang="ru-RU" sz="2400" b="1" dirty="0">
                <a:solidFill>
                  <a:srgbClr val="000099"/>
                </a:solidFill>
              </a:rPr>
              <a:t> Еремин</a:t>
            </a:r>
            <a:r>
              <a:rPr lang="en-US" sz="2400" b="1" dirty="0">
                <a:solidFill>
                  <a:srgbClr val="000099"/>
                </a:solidFill>
              </a:rPr>
              <a:t>, </a:t>
            </a:r>
            <a:r>
              <a:rPr lang="ru-RU" sz="2400" b="1" dirty="0">
                <a:solidFill>
                  <a:srgbClr val="000099"/>
                </a:solidFill>
              </a:rPr>
              <a:t>Е</a:t>
            </a:r>
            <a:r>
              <a:rPr lang="en-US" sz="2400" b="1" dirty="0">
                <a:solidFill>
                  <a:srgbClr val="000099"/>
                </a:solidFill>
              </a:rPr>
              <a:t>. </a:t>
            </a:r>
            <a:r>
              <a:rPr lang="ru-RU" sz="2400" b="1" dirty="0">
                <a:solidFill>
                  <a:srgbClr val="000099"/>
                </a:solidFill>
              </a:rPr>
              <a:t>Глушков, Н</a:t>
            </a:r>
            <a:r>
              <a:rPr lang="en-US" sz="2400" b="1" dirty="0">
                <a:solidFill>
                  <a:srgbClr val="000099"/>
                </a:solidFill>
              </a:rPr>
              <a:t>. </a:t>
            </a:r>
            <a:r>
              <a:rPr lang="ru-RU" sz="2400" b="1" dirty="0">
                <a:solidFill>
                  <a:srgbClr val="000099"/>
                </a:solidFill>
              </a:rPr>
              <a:t>Глушкова</a:t>
            </a:r>
            <a:r>
              <a:rPr lang="en-US" sz="2400" b="1" dirty="0">
                <a:solidFill>
                  <a:srgbClr val="000099"/>
                </a:solidFill>
              </a:rPr>
              <a:t>, </a:t>
            </a:r>
            <a:r>
              <a:rPr lang="ru-RU" sz="2400" b="1" dirty="0">
                <a:solidFill>
                  <a:srgbClr val="000099"/>
                </a:solidFill>
              </a:rPr>
              <a:t>Р</a:t>
            </a:r>
            <a:r>
              <a:rPr lang="en-US" sz="2400" b="1" dirty="0">
                <a:solidFill>
                  <a:srgbClr val="000099"/>
                </a:solidFill>
              </a:rPr>
              <a:t>. </a:t>
            </a:r>
            <a:r>
              <a:rPr lang="ru-RU" sz="2400" b="1" dirty="0" err="1">
                <a:solidFill>
                  <a:srgbClr val="000099"/>
                </a:solidFill>
              </a:rPr>
              <a:t>Ламмеринг</a:t>
            </a:r>
            <a:endParaRPr lang="en-US" sz="2400" b="1" dirty="0">
              <a:solidFill>
                <a:srgbClr val="000099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1620" y="476672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cap="all" dirty="0">
                <a:solidFill>
                  <a:srgbClr val="000099"/>
                </a:solidFill>
                <a:latin typeface="HeliosCondRegular"/>
              </a:rPr>
              <a:t>XXI ВСЕРОССИЙСКАЯ КОНФЕРЕНЦИЯ ПО НЕРАЗРУШАЮЩЕМУ КОНТРОЛЮ И ТЕХНИЧЕСКОЙ ДИАГНОСТИКЕ</a:t>
            </a:r>
          </a:p>
          <a:p>
            <a:pPr algn="ctr"/>
            <a:r>
              <a:rPr lang="ru-RU" b="1" i="0" cap="all" dirty="0">
                <a:solidFill>
                  <a:srgbClr val="000099"/>
                </a:solidFill>
                <a:effectLst/>
                <a:latin typeface="HeliosCondRegular"/>
              </a:rPr>
              <a:t>28</a:t>
            </a:r>
            <a:r>
              <a:rPr lang="ru-RU" b="1" cap="all" dirty="0">
                <a:solidFill>
                  <a:srgbClr val="000099"/>
                </a:solidFill>
                <a:latin typeface="HeliosCondRegular"/>
              </a:rPr>
              <a:t> февраля – 2 марта, Москва</a:t>
            </a:r>
            <a:endParaRPr lang="ru-RU" b="1" i="0" cap="all" dirty="0">
              <a:solidFill>
                <a:srgbClr val="000099"/>
              </a:solidFill>
              <a:effectLst/>
              <a:latin typeface="HeliosCond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 descr="fig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39" y="741468"/>
            <a:ext cx="4714186" cy="3718158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rot="5400000" flipH="1" flipV="1">
            <a:off x="3115037" y="2943757"/>
            <a:ext cx="728387" cy="652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442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Измерение групповых скоростей</a:t>
            </a:r>
          </a:p>
        </p:txBody>
      </p:sp>
      <p:graphicFrame>
        <p:nvGraphicFramePr>
          <p:cNvPr id="560132" name="Object 4"/>
          <p:cNvGraphicFramePr>
            <a:graphicFrameLocks noChangeAspect="1"/>
          </p:cNvGraphicFramePr>
          <p:nvPr>
            <p:extLst/>
          </p:nvPr>
        </p:nvGraphicFramePr>
        <p:xfrm>
          <a:off x="1018084" y="5318125"/>
          <a:ext cx="246062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214" name="Equation" r:id="rId4" imgW="1358640" imgH="419040" progId="">
                  <p:embed/>
                </p:oleObj>
              </mc:Choice>
              <mc:Fallback>
                <p:oleObj name="Equation" r:id="rId4" imgW="1358640" imgH="419040" progId="">
                  <p:embed/>
                  <p:pic>
                    <p:nvPicPr>
                      <p:cNvPr id="560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084" y="5318125"/>
                        <a:ext cx="246062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3" name="Object 5"/>
          <p:cNvGraphicFramePr>
            <a:graphicFrameLocks noChangeAspect="1"/>
          </p:cNvGraphicFramePr>
          <p:nvPr>
            <p:extLst/>
          </p:nvPr>
        </p:nvGraphicFramePr>
        <p:xfrm>
          <a:off x="3601318" y="5318143"/>
          <a:ext cx="24828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215" name="Equation" r:id="rId6" imgW="1371600" imgH="419040" progId="">
                  <p:embed/>
                </p:oleObj>
              </mc:Choice>
              <mc:Fallback>
                <p:oleObj name="Equation" r:id="rId6" imgW="1371600" imgH="419040" progId="">
                  <p:embed/>
                  <p:pic>
                    <p:nvPicPr>
                      <p:cNvPr id="5601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1318" y="5318143"/>
                        <a:ext cx="2482850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4" name="Object 6"/>
          <p:cNvGraphicFramePr>
            <a:graphicFrameLocks noChangeAspect="1"/>
          </p:cNvGraphicFramePr>
          <p:nvPr>
            <p:extLst/>
          </p:nvPr>
        </p:nvGraphicFramePr>
        <p:xfrm>
          <a:off x="6867649" y="5217674"/>
          <a:ext cx="1633441" cy="919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216" name="Equation" r:id="rId8" imgW="761760" imgH="431640" progId="">
                  <p:embed/>
                </p:oleObj>
              </mc:Choice>
              <mc:Fallback>
                <p:oleObj name="Equation" r:id="rId8" imgW="761760" imgH="431640" progId="">
                  <p:embed/>
                  <p:pic>
                    <p:nvPicPr>
                      <p:cNvPr id="560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649" y="5217674"/>
                        <a:ext cx="1633441" cy="91916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Рисунок 37" descr="hann5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454" y="3960835"/>
            <a:ext cx="1434034" cy="9269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42" name="Скругленная соединительная линия 41"/>
          <p:cNvCxnSpPr/>
          <p:nvPr/>
        </p:nvCxnSpPr>
        <p:spPr>
          <a:xfrm rot="10800000">
            <a:off x="1142976" y="3786191"/>
            <a:ext cx="642942" cy="317521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>
            <a:off x="2451974" y="1817240"/>
            <a:ext cx="1759206" cy="1088764"/>
            <a:chOff x="2481720" y="702175"/>
            <a:chExt cx="1759206" cy="1088764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2481720" y="702175"/>
              <a:ext cx="1759206" cy="10887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 стрелкой 3"/>
            <p:cNvCxnSpPr>
              <a:stCxn id="2" idx="1"/>
              <a:endCxn id="2" idx="3"/>
            </p:cNvCxnSpPr>
            <p:nvPr/>
          </p:nvCxnSpPr>
          <p:spPr>
            <a:xfrm>
              <a:off x="2481720" y="1246557"/>
              <a:ext cx="17592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Овал 4"/>
            <p:cNvSpPr>
              <a:spLocks noChangeAspect="1"/>
            </p:cNvSpPr>
            <p:nvPr/>
          </p:nvSpPr>
          <p:spPr>
            <a:xfrm>
              <a:off x="3275872" y="1174191"/>
              <a:ext cx="144000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/>
            <p:cNvSpPr>
              <a:spLocks noChangeAspect="1"/>
            </p:cNvSpPr>
            <p:nvPr/>
          </p:nvSpPr>
          <p:spPr>
            <a:xfrm>
              <a:off x="3491896" y="1172915"/>
              <a:ext cx="144000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>
              <a:spLocks noChangeAspect="1"/>
            </p:cNvSpPr>
            <p:nvPr/>
          </p:nvSpPr>
          <p:spPr>
            <a:xfrm>
              <a:off x="3059383" y="1172450"/>
              <a:ext cx="144000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>
              <a:spLocks noChangeAspect="1"/>
            </p:cNvSpPr>
            <p:nvPr/>
          </p:nvSpPr>
          <p:spPr>
            <a:xfrm>
              <a:off x="3275872" y="1388281"/>
              <a:ext cx="144000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>
              <a:spLocks noChangeAspect="1"/>
            </p:cNvSpPr>
            <p:nvPr/>
          </p:nvSpPr>
          <p:spPr>
            <a:xfrm>
              <a:off x="3284992" y="959389"/>
              <a:ext cx="144000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3399246" y="1246191"/>
            <a:ext cx="5637250" cy="3727447"/>
            <a:chOff x="3399246" y="1246191"/>
            <a:chExt cx="5637250" cy="3727447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3399246" y="1246191"/>
              <a:ext cx="5637250" cy="3727447"/>
              <a:chOff x="3327808" y="1357298"/>
              <a:chExt cx="5637250" cy="3727447"/>
            </a:xfrm>
          </p:grpSpPr>
          <p:pic>
            <p:nvPicPr>
              <p:cNvPr id="29" name="Рисунок 28" descr="pt_WC.jp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41718" y="3407150"/>
                <a:ext cx="3888000" cy="1522048"/>
              </a:xfrm>
              <a:prstGeom prst="rect">
                <a:avLst/>
              </a:prstGeom>
            </p:spPr>
          </p:pic>
          <p:pic>
            <p:nvPicPr>
              <p:cNvPr id="21" name="Рисунок 20" descr="pt_vel.jp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86314" y="1357298"/>
                <a:ext cx="4143404" cy="1525655"/>
              </a:xfrm>
              <a:prstGeom prst="rect">
                <a:avLst/>
              </a:prstGeom>
            </p:spPr>
          </p:pic>
          <p:sp>
            <p:nvSpPr>
              <p:cNvPr id="480315" name="Text Box 16"/>
              <p:cNvSpPr txBox="1">
                <a:spLocks noChangeArrowheads="1"/>
              </p:cNvSpPr>
              <p:nvPr/>
            </p:nvSpPr>
            <p:spPr bwMode="auto">
              <a:xfrm>
                <a:off x="6695572" y="1357298"/>
                <a:ext cx="226948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sz="1600" dirty="0"/>
                  <a:t>Экспериментальные данные</a:t>
                </a:r>
                <a:endParaRPr lang="de-DE" sz="1600" i="1" dirty="0"/>
              </a:p>
            </p:txBody>
          </p:sp>
          <p:sp>
            <p:nvSpPr>
              <p:cNvPr id="26" name="Text Box 16"/>
              <p:cNvSpPr txBox="1">
                <a:spLocks noChangeArrowheads="1"/>
              </p:cNvSpPr>
              <p:nvPr/>
            </p:nvSpPr>
            <p:spPr bwMode="auto">
              <a:xfrm>
                <a:off x="7020842" y="3415729"/>
                <a:ext cx="181588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sz="1600" dirty="0"/>
                  <a:t>Вейвлет-преобразование</a:t>
                </a:r>
              </a:p>
            </p:txBody>
          </p:sp>
          <p:sp>
            <p:nvSpPr>
              <p:cNvPr id="30" name="Стрелка вниз 29"/>
              <p:cNvSpPr/>
              <p:nvPr/>
            </p:nvSpPr>
            <p:spPr>
              <a:xfrm>
                <a:off x="6786578" y="2786058"/>
                <a:ext cx="500066" cy="500066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aphicFrame>
            <p:nvGraphicFramePr>
              <p:cNvPr id="560129" name="Object 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445125" y="4648182"/>
              <a:ext cx="735012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8217" name="Equation" r:id="rId13" imgW="406080" imgH="241200" progId="">
                      <p:embed/>
                    </p:oleObj>
                  </mc:Choice>
                  <mc:Fallback>
                    <p:oleObj name="Equation" r:id="rId13" imgW="406080" imgH="241200" progId="">
                      <p:embed/>
                      <p:pic>
                        <p:nvPicPr>
                          <p:cNvPr id="560129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5125" y="4648182"/>
                            <a:ext cx="735012" cy="4365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0130" name="Object 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465887" y="4648182"/>
              <a:ext cx="736600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8218" name="Equation" r:id="rId15" imgW="406080" imgH="241200" progId="">
                      <p:embed/>
                    </p:oleObj>
                  </mc:Choice>
                  <mc:Fallback>
                    <p:oleObj name="Equation" r:id="rId15" imgW="406080" imgH="241200" progId="">
                      <p:embed/>
                      <p:pic>
                        <p:nvPicPr>
                          <p:cNvPr id="56013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65887" y="4648182"/>
                            <a:ext cx="736600" cy="4365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4" name="Прямая со стрелкой 23"/>
              <p:cNvCxnSpPr/>
              <p:nvPr/>
            </p:nvCxnSpPr>
            <p:spPr>
              <a:xfrm flipV="1">
                <a:off x="3327808" y="2214554"/>
                <a:ext cx="1744258" cy="1575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60135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5348288" y="1285875"/>
            <a:ext cx="76517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219" name="Equation" r:id="rId17" imgW="469800" imgH="228600" progId="">
                    <p:embed/>
                  </p:oleObj>
                </mc:Choice>
                <mc:Fallback>
                  <p:oleObj name="Equation" r:id="rId17" imgW="469800" imgH="228600" progId="">
                    <p:embed/>
                    <p:pic>
                      <p:nvPicPr>
                        <p:cNvPr id="56013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8288" y="1285875"/>
                          <a:ext cx="76517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24097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23" y="1052736"/>
            <a:ext cx="4565904" cy="4282440"/>
          </a:xfrm>
          <a:prstGeom prst="rect">
            <a:avLst/>
          </a:prstGeom>
        </p:spPr>
      </p:pic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4109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Определение волновых чисел/длин волн</a:t>
            </a:r>
          </a:p>
        </p:txBody>
      </p:sp>
      <p:graphicFrame>
        <p:nvGraphicFramePr>
          <p:cNvPr id="680962" name="Object 2"/>
          <p:cNvGraphicFramePr>
            <a:graphicFrameLocks noChangeAspect="1"/>
          </p:cNvGraphicFramePr>
          <p:nvPr>
            <p:extLst/>
          </p:nvPr>
        </p:nvGraphicFramePr>
        <p:xfrm>
          <a:off x="3942440" y="5272742"/>
          <a:ext cx="466697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4" name="Equation" r:id="rId4" imgW="2031840" imgH="469800" progId="">
                  <p:embed/>
                </p:oleObj>
              </mc:Choice>
              <mc:Fallback>
                <p:oleObj name="Equation" r:id="rId4" imgW="2031840" imgH="469800" progId="">
                  <p:embed/>
                  <p:pic>
                    <p:nvPicPr>
                      <p:cNvPr id="680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2440" y="5272742"/>
                        <a:ext cx="4666970" cy="1071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0963" name="Object 3"/>
          <p:cNvGraphicFramePr>
            <a:graphicFrameLocks noChangeAspect="1"/>
          </p:cNvGraphicFramePr>
          <p:nvPr>
            <p:extLst/>
          </p:nvPr>
        </p:nvGraphicFramePr>
        <p:xfrm>
          <a:off x="6156176" y="836712"/>
          <a:ext cx="14573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5" name="Equation" r:id="rId6" imgW="634725" imgH="203112" progId="">
                  <p:embed/>
                </p:oleObj>
              </mc:Choice>
              <mc:Fallback>
                <p:oleObj name="Equation" r:id="rId6" imgW="634725" imgH="203112" progId="">
                  <p:embed/>
                  <p:pic>
                    <p:nvPicPr>
                      <p:cNvPr id="6809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836712"/>
                        <a:ext cx="14573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851245"/>
            <a:ext cx="4165978" cy="3823099"/>
          </a:xfrm>
          <a:prstGeom prst="rect">
            <a:avLst/>
          </a:prstGeom>
        </p:spPr>
      </p:pic>
      <p:cxnSp>
        <p:nvCxnSpPr>
          <p:cNvPr id="39" name="Скругленная соединительная линия 38"/>
          <p:cNvCxnSpPr/>
          <p:nvPr/>
        </p:nvCxnSpPr>
        <p:spPr>
          <a:xfrm rot="16200000" flipV="1">
            <a:off x="1321572" y="4179100"/>
            <a:ext cx="785817" cy="57150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кругленная соединительная линия 30"/>
          <p:cNvCxnSpPr/>
          <p:nvPr/>
        </p:nvCxnSpPr>
        <p:spPr>
          <a:xfrm flipV="1">
            <a:off x="3635896" y="3143248"/>
            <a:ext cx="1078980" cy="57378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0"/>
          <p:cNvGrpSpPr/>
          <p:nvPr/>
        </p:nvGrpSpPr>
        <p:grpSpPr>
          <a:xfrm>
            <a:off x="1835696" y="4643446"/>
            <a:ext cx="1357322" cy="928694"/>
            <a:chOff x="-1857420" y="2357430"/>
            <a:chExt cx="1357322" cy="928694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-1857420" y="2357430"/>
              <a:ext cx="1357322" cy="92869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" name="Соединительная линия уступом 12"/>
            <p:cNvCxnSpPr/>
            <p:nvPr/>
          </p:nvCxnSpPr>
          <p:spPr>
            <a:xfrm flipV="1">
              <a:off x="-1714544" y="2571744"/>
              <a:ext cx="571504" cy="4286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Соединительная линия уступом 13"/>
            <p:cNvCxnSpPr/>
            <p:nvPr/>
          </p:nvCxnSpPr>
          <p:spPr>
            <a:xfrm rot="10800000">
              <a:off x="-1143040" y="2571744"/>
              <a:ext cx="500066" cy="4286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117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68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Экспериментальная проверка</a:t>
            </a:r>
            <a:endParaRPr lang="ru-RU" sz="3000" b="1" dirty="0">
              <a:solidFill>
                <a:srgbClr val="000099"/>
              </a:solidFill>
            </a:endParaRPr>
          </a:p>
        </p:txBody>
      </p:sp>
      <p:pic>
        <p:nvPicPr>
          <p:cNvPr id="16" name="Рисунок 15" descr="fig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06" y="2208827"/>
            <a:ext cx="4289259" cy="2929486"/>
          </a:xfrm>
          <a:prstGeom prst="rect">
            <a:avLst/>
          </a:prstGeom>
        </p:spPr>
      </p:pic>
      <p:graphicFrame>
        <p:nvGraphicFramePr>
          <p:cNvPr id="48338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42821"/>
              </p:ext>
            </p:extLst>
          </p:nvPr>
        </p:nvGraphicFramePr>
        <p:xfrm>
          <a:off x="2488122" y="2065611"/>
          <a:ext cx="67468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141" name="Equation" r:id="rId4" imgW="330057" imgH="241195" progId="">
                  <p:embed/>
                </p:oleObj>
              </mc:Choice>
              <mc:Fallback>
                <p:oleObj name="Equation" r:id="rId4" imgW="330057" imgH="241195" progId="">
                  <p:embed/>
                  <p:pic>
                    <p:nvPicPr>
                      <p:cNvPr id="483386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122" y="2065611"/>
                        <a:ext cx="67468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Рисунок 17" descr="fig3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0950" y="2280792"/>
            <a:ext cx="4288485" cy="2928958"/>
          </a:xfrm>
          <a:prstGeom prst="rect">
            <a:avLst/>
          </a:prstGeom>
        </p:spPr>
      </p:pic>
      <p:graphicFrame>
        <p:nvGraphicFramePr>
          <p:cNvPr id="48337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387609"/>
              </p:ext>
            </p:extLst>
          </p:nvPr>
        </p:nvGraphicFramePr>
        <p:xfrm>
          <a:off x="7045243" y="2060848"/>
          <a:ext cx="12096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142" name="Equation" r:id="rId7" imgW="583947" imgH="241195" progId="">
                  <p:embed/>
                </p:oleObj>
              </mc:Choice>
              <mc:Fallback>
                <p:oleObj name="Equation" r:id="rId7" imgW="583947" imgH="241195" progId="">
                  <p:embed/>
                  <p:pic>
                    <p:nvPicPr>
                      <p:cNvPr id="48337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243" y="2060848"/>
                        <a:ext cx="120967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80028" y="795587"/>
            <a:ext cx="57839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Препреги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255 г/м</a:t>
            </a:r>
            <a:r>
              <a:rPr lang="ru-RU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600 г/м</a:t>
            </a:r>
            <a:r>
              <a:rPr lang="ru-RU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Carbotec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GmbH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de-D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682320" y="1269921"/>
            <a:ext cx="5783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волокна: </a:t>
            </a:r>
            <a:r>
              <a:rPr lang="en-US" sz="20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SGL C30 T050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680028" y="1629961"/>
            <a:ext cx="5783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матрица: </a:t>
            </a:r>
            <a:r>
              <a:rPr lang="en-US" sz="20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SGL E201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482725" y="5259066"/>
            <a:ext cx="1728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 г/м</a:t>
            </a:r>
            <a:r>
              <a:rPr lang="ru-RU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1475656" y="5835130"/>
            <a:ext cx="1728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г/м</a:t>
            </a:r>
            <a:r>
              <a:rPr lang="ru-RU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921861"/>
              </p:ext>
            </p:extLst>
          </p:nvPr>
        </p:nvGraphicFramePr>
        <p:xfrm>
          <a:off x="3155082" y="5254393"/>
          <a:ext cx="45132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143" name="Уравнение" r:id="rId9" imgW="2463480" imgH="253800" progId="Equation.3">
                  <p:embed/>
                </p:oleObj>
              </mc:Choice>
              <mc:Fallback>
                <p:oleObj name="Уравнение" r:id="rId9" imgW="2463480" imgH="253800" progId="Equation.3">
                  <p:embed/>
                  <p:pic>
                    <p:nvPicPr>
                      <p:cNvPr id="100" name="Объект 9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55082" y="5254393"/>
                        <a:ext cx="45132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306392"/>
              </p:ext>
            </p:extLst>
          </p:nvPr>
        </p:nvGraphicFramePr>
        <p:xfrm>
          <a:off x="3135313" y="5830338"/>
          <a:ext cx="45577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144" name="Уравнение" r:id="rId11" imgW="2489040" imgH="253800" progId="Equation.3">
                  <p:embed/>
                </p:oleObj>
              </mc:Choice>
              <mc:Fallback>
                <p:oleObj name="Уравнение" r:id="rId11" imgW="2489040" imgH="253800" progId="Equation.3">
                  <p:embed/>
                  <p:pic>
                    <p:nvPicPr>
                      <p:cNvPr id="23" name="Объект 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35313" y="5830338"/>
                        <a:ext cx="4557712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2084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15622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Измеренные дисперсионные кривые</a:t>
            </a:r>
          </a:p>
        </p:txBody>
      </p:sp>
      <p:pic>
        <p:nvPicPr>
          <p:cNvPr id="5" name="Рисунок 4" descr="gr_vel_a0_s0_0-90_UD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970" y="1571612"/>
            <a:ext cx="4021278" cy="4298926"/>
          </a:xfrm>
          <a:prstGeom prst="rect">
            <a:avLst/>
          </a:prstGeom>
        </p:spPr>
      </p:pic>
      <p:pic>
        <p:nvPicPr>
          <p:cNvPr id="6" name="Рисунок 5" descr="gr_vel_a0_s0_0-90_CP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4876" y="1149596"/>
            <a:ext cx="4190960" cy="5208362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000364" y="615622"/>
            <a:ext cx="3143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dirty="0">
                <a:solidFill>
                  <a:srgbClr val="009900"/>
                </a:solidFill>
              </a:rPr>
              <a:t>групповые скорости</a:t>
            </a:r>
            <a:endParaRPr lang="de-DE" sz="2000" b="1" i="1" baseline="-25000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18850" name="Object 2"/>
          <p:cNvGraphicFramePr>
            <a:graphicFrameLocks noChangeAspect="1"/>
          </p:cNvGraphicFramePr>
          <p:nvPr/>
        </p:nvGraphicFramePr>
        <p:xfrm>
          <a:off x="2027224" y="1357298"/>
          <a:ext cx="6873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30" name="Equation" r:id="rId5" imgW="279400" imgH="228600" progId="">
                  <p:embed/>
                </p:oleObj>
              </mc:Choice>
              <mc:Fallback>
                <p:oleObj name="Equation" r:id="rId5" imgW="279400" imgH="228600" progId="">
                  <p:embed/>
                  <p:pic>
                    <p:nvPicPr>
                      <p:cNvPr id="71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24" y="1357298"/>
                        <a:ext cx="68738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851" name="Object 3"/>
          <p:cNvGraphicFramePr>
            <a:graphicFrameLocks noChangeAspect="1"/>
          </p:cNvGraphicFramePr>
          <p:nvPr/>
        </p:nvGraphicFramePr>
        <p:xfrm>
          <a:off x="6407812" y="969614"/>
          <a:ext cx="14366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31" name="Equation" r:id="rId7" imgW="583947" imgH="241195" progId="">
                  <p:embed/>
                </p:oleObj>
              </mc:Choice>
              <mc:Fallback>
                <p:oleObj name="Equation" r:id="rId7" imgW="583947" imgH="241195" progId="">
                  <p:embed/>
                  <p:pic>
                    <p:nvPicPr>
                      <p:cNvPr id="71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812" y="969614"/>
                        <a:ext cx="14366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126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 descr="wl_a0_s0_0-90_UDL_CP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785926"/>
            <a:ext cx="8748728" cy="4000528"/>
          </a:xfrm>
          <a:prstGeom prst="rect">
            <a:avLst/>
          </a:prstGeom>
        </p:spPr>
      </p:pic>
      <p:graphicFrame>
        <p:nvGraphicFramePr>
          <p:cNvPr id="704531" name="Object 19"/>
          <p:cNvGraphicFramePr>
            <a:graphicFrameLocks noChangeAspect="1"/>
          </p:cNvGraphicFramePr>
          <p:nvPr/>
        </p:nvGraphicFramePr>
        <p:xfrm>
          <a:off x="1928794" y="1509703"/>
          <a:ext cx="68738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54" name="Equation" r:id="rId4" imgW="279400" imgH="228600" progId="">
                  <p:embed/>
                </p:oleObj>
              </mc:Choice>
              <mc:Fallback>
                <p:oleObj name="Equation" r:id="rId4" imgW="279400" imgH="228600" progId="">
                  <p:embed/>
                  <p:pic>
                    <p:nvPicPr>
                      <p:cNvPr id="7045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794" y="1509703"/>
                        <a:ext cx="68738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4532" name="Object 20"/>
          <p:cNvGraphicFramePr>
            <a:graphicFrameLocks noChangeAspect="1"/>
          </p:cNvGraphicFramePr>
          <p:nvPr/>
        </p:nvGraphicFramePr>
        <p:xfrm>
          <a:off x="6357950" y="1522095"/>
          <a:ext cx="14366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55" name="Equation" r:id="rId6" imgW="583947" imgH="241195" progId="">
                  <p:embed/>
                </p:oleObj>
              </mc:Choice>
              <mc:Fallback>
                <p:oleObj name="Equation" r:id="rId6" imgW="583947" imgH="241195" progId="">
                  <p:embed/>
                  <p:pic>
                    <p:nvPicPr>
                      <p:cNvPr id="70453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50" y="1522095"/>
                        <a:ext cx="14366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000364" y="615622"/>
            <a:ext cx="3143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dirty="0">
                <a:solidFill>
                  <a:srgbClr val="009900"/>
                </a:solidFill>
              </a:rPr>
              <a:t>длины волн</a:t>
            </a:r>
            <a:endParaRPr lang="de-DE" sz="2000" b="1" i="1" baseline="-25000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1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b="1" kern="0">
                <a:solidFill>
                  <a:srgbClr val="000099"/>
                </a:solidFill>
              </a:rPr>
              <a:t>Измеренные дисперсионные кривые</a:t>
            </a:r>
            <a:endParaRPr lang="ru-RU" sz="2800" b="1" kern="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8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2068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Результаты</a:t>
            </a: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04401"/>
              </p:ext>
            </p:extLst>
          </p:nvPr>
        </p:nvGraphicFramePr>
        <p:xfrm>
          <a:off x="321439" y="1044936"/>
          <a:ext cx="8501123" cy="2816112"/>
        </p:xfrm>
        <a:graphic>
          <a:graphicData uri="http://schemas.openxmlformats.org/drawingml/2006/table">
            <a:tbl>
              <a:tblPr/>
              <a:tblGrid>
                <a:gridCol w="3098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Тип пластины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входные данные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yz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ν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[0</a:t>
                      </a:r>
                      <a:r>
                        <a:rPr lang="ru-RU" sz="1600" baseline="30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ru-RU" sz="1600" baseline="-25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групповые скорости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.52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.8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.65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0.28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[0</a:t>
                      </a:r>
                      <a:r>
                        <a:rPr lang="ru-RU" sz="1600" baseline="30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ru-RU" sz="1600" baseline="-25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длины вол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108.7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8.12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2.48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3.54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0.25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600" baseline="30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,90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600" baseline="-25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групповые скорости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111.7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7.14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2.47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3.89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0.20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</a:t>
                      </a:r>
                      <a:r>
                        <a:rPr lang="ru-RU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6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,90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длины вол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103.5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8.23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2.58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3.48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0.19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8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Эксперимент на растяжение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69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3.37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0.41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94713"/>
              </p:ext>
            </p:extLst>
          </p:nvPr>
        </p:nvGraphicFramePr>
        <p:xfrm>
          <a:off x="323528" y="4434986"/>
          <a:ext cx="8501123" cy="1802290"/>
        </p:xfrm>
        <a:graphic>
          <a:graphicData uri="http://schemas.openxmlformats.org/drawingml/2006/table">
            <a:tbl>
              <a:tblPr/>
              <a:tblGrid>
                <a:gridCol w="3098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6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Тип пластины</a:t>
                      </a:r>
                      <a:r>
                        <a:rPr lang="en-US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7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входные данные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yz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ν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[0</a:t>
                      </a:r>
                      <a:r>
                        <a:rPr lang="ru-RU" sz="1600" baseline="30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ru-RU" sz="1600" baseline="-250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длины вол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118.7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8.27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2.86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4.77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0.32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пластина [</a:t>
                      </a:r>
                      <a:r>
                        <a:rPr lang="ru-RU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6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,90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6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600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 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длины вол мод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A0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 S0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120.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0.40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Эксперимент на растяжение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71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0.368</a:t>
                      </a:r>
                      <a:endParaRPr lang="ru-RU" sz="18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3557139" y="677457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Препреги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255 г/м</a:t>
            </a:r>
            <a:r>
              <a:rPr lang="ru-RU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57139" y="4060698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Препреги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 г/м</a:t>
            </a:r>
            <a:r>
              <a:rPr lang="ru-RU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24738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993" y="2132856"/>
            <a:ext cx="7631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Актуальность темы исследований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>
                <a:solidFill>
                  <a:srgbClr val="F3F3F3"/>
                </a:solidFill>
              </a:rPr>
              <a:t>Методика определения эффективных упругих модулей композитного материала</a:t>
            </a:r>
            <a:endParaRPr lang="en-US" sz="2400" dirty="0">
              <a:solidFill>
                <a:srgbClr val="F3F3F3"/>
              </a:solidFill>
            </a:endParaRP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/>
              <a:t>Локализация неоднородностей методом обращения времени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066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91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Метод обращения времени (обращения волн)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899592" y="2061064"/>
            <a:ext cx="7344816" cy="2376048"/>
            <a:chOff x="395536" y="1637512"/>
            <a:chExt cx="8208912" cy="2655584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637512"/>
              <a:ext cx="3644115" cy="2655584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1687930"/>
              <a:ext cx="3600400" cy="2605166"/>
            </a:xfrm>
            <a:prstGeom prst="rect">
              <a:avLst/>
            </a:prstGeom>
          </p:spPr>
        </p:pic>
        <p:cxnSp>
          <p:nvCxnSpPr>
            <p:cNvPr id="6" name="Прямая со стрелкой 5"/>
            <p:cNvCxnSpPr/>
            <p:nvPr/>
          </p:nvCxnSpPr>
          <p:spPr>
            <a:xfrm>
              <a:off x="3775676" y="3005423"/>
              <a:ext cx="9361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/>
          <p:cNvSpPr/>
          <p:nvPr/>
        </p:nvSpPr>
        <p:spPr>
          <a:xfrm>
            <a:off x="107504" y="65378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Transactions, Vol. 39(5), 1992</a:t>
            </a:r>
          </a:p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Draeger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Fink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Soc. Am., Vol. 105(2), 1999</a:t>
            </a:r>
          </a:p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Fink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Prada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Inverse Problems, Vol. 17, 2001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В.А. Зверев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Акустический журнал, Т. 50, 2004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030707" y="1792377"/>
            <a:ext cx="356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Обратно-временная полость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295579" y="4977700"/>
            <a:ext cx="8552842" cy="1187604"/>
            <a:chOff x="251520" y="4852590"/>
            <a:chExt cx="8552842" cy="1187604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4869160"/>
              <a:ext cx="1669081" cy="1021378"/>
            </a:xfrm>
            <a:prstGeom prst="rect">
              <a:avLst/>
            </a:prstGeom>
          </p:spPr>
        </p:pic>
        <p:cxnSp>
          <p:nvCxnSpPr>
            <p:cNvPr id="17" name="Прямая со стрелкой 16"/>
            <p:cNvCxnSpPr/>
            <p:nvPr/>
          </p:nvCxnSpPr>
          <p:spPr>
            <a:xfrm>
              <a:off x="2123776" y="5426132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8951" y="4867682"/>
              <a:ext cx="2557094" cy="1157421"/>
            </a:xfrm>
            <a:prstGeom prst="rect">
              <a:avLst/>
            </a:prstGeom>
          </p:spPr>
        </p:pic>
        <p:cxnSp>
          <p:nvCxnSpPr>
            <p:cNvPr id="20" name="Прямая со стрелкой 19"/>
            <p:cNvCxnSpPr/>
            <p:nvPr/>
          </p:nvCxnSpPr>
          <p:spPr>
            <a:xfrm>
              <a:off x="5580112" y="5446392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4776" y="4852590"/>
              <a:ext cx="2579586" cy="1187604"/>
            </a:xfrm>
            <a:prstGeom prst="rect">
              <a:avLst/>
            </a:prstGeom>
          </p:spPr>
        </p:pic>
      </p:grpSp>
      <p:sp>
        <p:nvSpPr>
          <p:cNvPr id="23" name="Прямоугольник 22"/>
          <p:cNvSpPr/>
          <p:nvPr/>
        </p:nvSpPr>
        <p:spPr>
          <a:xfrm>
            <a:off x="3275856" y="4663016"/>
            <a:ext cx="3456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Обратно-временное зеркало</a:t>
            </a:r>
          </a:p>
        </p:txBody>
      </p:sp>
      <p:sp>
        <p:nvSpPr>
          <p:cNvPr id="22" name="Овал 21"/>
          <p:cNvSpPr>
            <a:spLocks noChangeAspect="1"/>
          </p:cNvSpPr>
          <p:nvPr/>
        </p:nvSpPr>
        <p:spPr>
          <a:xfrm>
            <a:off x="1666263" y="3230885"/>
            <a:ext cx="126000" cy="126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>
            <a:spLocks noChangeAspect="1"/>
          </p:cNvSpPr>
          <p:nvPr/>
        </p:nvSpPr>
        <p:spPr>
          <a:xfrm>
            <a:off x="5783021" y="3249088"/>
            <a:ext cx="126000" cy="126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>
            <a:spLocks noChangeAspect="1"/>
          </p:cNvSpPr>
          <p:nvPr/>
        </p:nvSpPr>
        <p:spPr>
          <a:xfrm>
            <a:off x="1829135" y="5474209"/>
            <a:ext cx="126000" cy="126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>
            <a:spLocks noChangeAspect="1"/>
          </p:cNvSpPr>
          <p:nvPr/>
        </p:nvSpPr>
        <p:spPr>
          <a:xfrm>
            <a:off x="5254711" y="5497737"/>
            <a:ext cx="126000" cy="126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>
            <a:spLocks noChangeAspect="1"/>
          </p:cNvSpPr>
          <p:nvPr/>
        </p:nvSpPr>
        <p:spPr>
          <a:xfrm>
            <a:off x="8749267" y="5508634"/>
            <a:ext cx="126000" cy="126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828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9" y="2132856"/>
            <a:ext cx="4918147" cy="3620001"/>
          </a:xfrm>
          <a:prstGeom prst="rect">
            <a:avLst/>
          </a:prstGeom>
        </p:spPr>
      </p:pic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918"/>
          </a:xfrm>
          <a:noFill/>
          <a:ln/>
        </p:spPr>
        <p:txBody>
          <a:bodyPr/>
          <a:lstStyle/>
          <a:p>
            <a:r>
              <a:rPr lang="ru-RU" sz="2500" b="1" dirty="0">
                <a:solidFill>
                  <a:srgbClr val="000099"/>
                </a:solidFill>
              </a:rPr>
              <a:t>Обращение времени на основе компьютерной модели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7504" y="665697"/>
            <a:ext cx="9036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C.H. Wang, J.T. Rose, F.-K. Chang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Smart Mater.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13, 2004</a:t>
            </a:r>
          </a:p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C.H. Wang, L.R.F. Rose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Key Engineering Materials, Vol. 558(2), 2013</a:t>
            </a:r>
          </a:p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Chehami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Moulin, J. de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Rosny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Prada, O.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Matar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Benmeddour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Assaad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JAP, Vol 115, 2014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679709" y="2565038"/>
            <a:ext cx="576064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1"/>
          <p:cNvGrpSpPr/>
          <p:nvPr/>
        </p:nvGrpSpPr>
        <p:grpSpPr>
          <a:xfrm>
            <a:off x="5079824" y="1704730"/>
            <a:ext cx="2143000" cy="1395742"/>
            <a:chOff x="314295" y="1714488"/>
            <a:chExt cx="2328847" cy="1571636"/>
          </a:xfrm>
        </p:grpSpPr>
        <p:pic>
          <p:nvPicPr>
            <p:cNvPr id="29" name="Рисунок 28" descr="keyboar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662" y="2285992"/>
              <a:ext cx="1714480" cy="5486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cene3d>
              <a:camera prst="perspectiveContrastingRightFacing"/>
              <a:lightRig rig="threePt" dir="t"/>
            </a:scene3d>
          </p:spPr>
        </p:pic>
        <p:sp>
          <p:nvSpPr>
            <p:cNvPr id="30" name="Скругленный прямоугольник 29"/>
            <p:cNvSpPr/>
            <p:nvPr/>
          </p:nvSpPr>
          <p:spPr>
            <a:xfrm>
              <a:off x="314295" y="1714488"/>
              <a:ext cx="2043127" cy="1571636"/>
            </a:xfrm>
            <a:prstGeom prst="roundRect">
              <a:avLst/>
            </a:prstGeom>
            <a:blipFill dpi="0" rotWithShape="1">
              <a:blip r:embed="rId5" cstate="print">
                <a:alphaModFix amt="75000"/>
              </a:blip>
              <a:srcRect/>
              <a:stretch>
                <a:fillRect/>
              </a:stretch>
            </a:blip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66558"/>
              </p:ext>
            </p:extLst>
          </p:nvPr>
        </p:nvGraphicFramePr>
        <p:xfrm>
          <a:off x="6147440" y="3075321"/>
          <a:ext cx="30019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09" name="Уравнение" r:id="rId6" imgW="1828800" imgH="431640" progId="Equation.3">
                  <p:embed/>
                </p:oleObj>
              </mc:Choice>
              <mc:Fallback>
                <p:oleObj name="Уравнение" r:id="rId6" imgW="1828800" imgH="431640" progId="Equation.3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7440" y="3075321"/>
                        <a:ext cx="3001962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Прямая со стрелкой 32"/>
          <p:cNvCxnSpPr>
            <a:cxnSpLocks/>
          </p:cNvCxnSpPr>
          <p:nvPr/>
        </p:nvCxnSpPr>
        <p:spPr>
          <a:xfrm>
            <a:off x="7452320" y="3765200"/>
            <a:ext cx="0" cy="26716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149" y="4049543"/>
            <a:ext cx="2491774" cy="22705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09622" y="4502606"/>
            <a:ext cx="153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повреждение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23765" y="4127237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актуатор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3765200"/>
            <a:ext cx="105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сенсоры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445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91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Полуаналитическая компьютерная модель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08720"/>
            <a:ext cx="4761649" cy="151216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5004048" y="836712"/>
            <a:ext cx="40647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КЗ</a:t>
            </a:r>
            <a:r>
              <a:rPr lang="en-US" sz="2000" b="1" dirty="0"/>
              <a:t> </a:t>
            </a:r>
            <a:r>
              <a:rPr lang="ru-RU" sz="2000" b="1" dirty="0"/>
              <a:t>для</a:t>
            </a:r>
            <a:r>
              <a:rPr lang="en-US" sz="2000" b="1" dirty="0"/>
              <a:t> </a:t>
            </a:r>
            <a:r>
              <a:rPr lang="ru-RU" sz="2000" b="1" dirty="0" err="1"/>
              <a:t>переизлучаемого</a:t>
            </a:r>
            <a:r>
              <a:rPr lang="ru-RU" sz="2000" b="1" dirty="0"/>
              <a:t> поля</a:t>
            </a:r>
            <a:endParaRPr lang="ru-RU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539552" y="2952751"/>
            <a:ext cx="8064896" cy="41485"/>
          </a:xfrm>
          <a:prstGeom prst="line">
            <a:avLst/>
          </a:prstGeom>
          <a:ln w="38100">
            <a:solidFill>
              <a:srgbClr val="33CC3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06776"/>
              </p:ext>
            </p:extLst>
          </p:nvPr>
        </p:nvGraphicFramePr>
        <p:xfrm>
          <a:off x="4549775" y="1196752"/>
          <a:ext cx="438943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2" name="Уравнение" r:id="rId4" imgW="1981080" imgH="253800" progId="Equation.3">
                  <p:embed/>
                </p:oleObj>
              </mc:Choice>
              <mc:Fallback>
                <p:oleObj name="Уравнение" r:id="rId4" imgW="1981080" imgH="253800" progId="Equation.3">
                  <p:embed/>
                  <p:pic>
                    <p:nvPicPr>
                      <p:cNvPr id="100" name="Объект 9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9775" y="1196752"/>
                        <a:ext cx="4389438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8686"/>
              </p:ext>
            </p:extLst>
          </p:nvPr>
        </p:nvGraphicFramePr>
        <p:xfrm>
          <a:off x="4499992" y="1814289"/>
          <a:ext cx="4568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3" name="Уравнение" r:id="rId6" imgW="2031840" imgH="241200" progId="Equation.3">
                  <p:embed/>
                </p:oleObj>
              </mc:Choice>
              <mc:Fallback>
                <p:oleObj name="Уравнение" r:id="rId6" imgW="2031840" imgH="241200" progId="Equation.3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9992" y="1814289"/>
                        <a:ext cx="4568825" cy="53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610286"/>
              </p:ext>
            </p:extLst>
          </p:nvPr>
        </p:nvGraphicFramePr>
        <p:xfrm>
          <a:off x="4860032" y="2355265"/>
          <a:ext cx="19685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4" name="Уравнение" r:id="rId8" imgW="965160" imgH="253800" progId="Equation.3">
                  <p:embed/>
                </p:oleObj>
              </mc:Choice>
              <mc:Fallback>
                <p:oleObj name="Уравнение" r:id="rId8" imgW="965160" imgH="253800" progId="Equation.3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2355265"/>
                        <a:ext cx="19685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601362"/>
              </p:ext>
            </p:extLst>
          </p:nvPr>
        </p:nvGraphicFramePr>
        <p:xfrm>
          <a:off x="7173366" y="2348880"/>
          <a:ext cx="1295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5" name="Уравнение" r:id="rId10" imgW="634680" imgH="253800" progId="Equation.3">
                  <p:embed/>
                </p:oleObj>
              </mc:Choice>
              <mc:Fallback>
                <p:oleObj name="Уравнение" r:id="rId10" imgW="634680" imgH="253800" progId="Equation.3">
                  <p:embed/>
                  <p:pic>
                    <p:nvPicPr>
                      <p:cNvPr id="14" name="Объект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73366" y="2348880"/>
                        <a:ext cx="1295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155073"/>
              </p:ext>
            </p:extLst>
          </p:nvPr>
        </p:nvGraphicFramePr>
        <p:xfrm>
          <a:off x="25400" y="3012977"/>
          <a:ext cx="9093201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6" name="Уравнение" r:id="rId12" imgW="4851360" imgH="482400" progId="Equation.3">
                  <p:embed/>
                </p:oleObj>
              </mc:Choice>
              <mc:Fallback>
                <p:oleObj name="Уравнение" r:id="rId12" imgW="4851360" imgH="482400" progId="Equation.3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400" y="3012977"/>
                        <a:ext cx="9093201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128709"/>
              </p:ext>
            </p:extLst>
          </p:nvPr>
        </p:nvGraphicFramePr>
        <p:xfrm>
          <a:off x="251520" y="4298703"/>
          <a:ext cx="56626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7" name="Уравнение" r:id="rId14" imgW="3022560" imgH="457200" progId="Equation.3">
                  <p:embed/>
                </p:oleObj>
              </mc:Choice>
              <mc:Fallback>
                <p:oleObj name="Уравнение" r:id="rId14" imgW="3022560" imgH="457200" progId="Equation.3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520" y="4298703"/>
                        <a:ext cx="5662613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01073" y="4006058"/>
            <a:ext cx="654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Асимптотическое представление волнового поля</a:t>
            </a:r>
            <a:endParaRPr lang="en-US" sz="2000" b="1" dirty="0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156198"/>
              </p:ext>
            </p:extLst>
          </p:nvPr>
        </p:nvGraphicFramePr>
        <p:xfrm>
          <a:off x="292356" y="5211986"/>
          <a:ext cx="29273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8" name="Уравнение" r:id="rId16" imgW="1562040" imgH="241200" progId="Equation.3">
                  <p:embed/>
                </p:oleObj>
              </mc:Choice>
              <mc:Fallback>
                <p:oleObj name="Уравнение" r:id="rId16" imgW="1562040" imgH="241200" progId="Equation.3">
                  <p:embed/>
                  <p:pic>
                    <p:nvPicPr>
                      <p:cNvPr id="27" name="Объект 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2356" y="5211986"/>
                        <a:ext cx="2927350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123235"/>
              </p:ext>
            </p:extLst>
          </p:nvPr>
        </p:nvGraphicFramePr>
        <p:xfrm>
          <a:off x="3316808" y="5229200"/>
          <a:ext cx="4927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39" name="Уравнение" r:id="rId18" imgW="2628720" imgH="228600" progId="Equation.3">
                  <p:embed/>
                </p:oleObj>
              </mc:Choice>
              <mc:Fallback>
                <p:oleObj name="Уравнение" r:id="rId18" imgW="2628720" imgH="228600" progId="Equation.3">
                  <p:embed/>
                  <p:pic>
                    <p:nvPicPr>
                      <p:cNvPr id="29" name="Объект 2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16808" y="5229200"/>
                        <a:ext cx="49276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Прямоугольник 30"/>
          <p:cNvSpPr/>
          <p:nvPr/>
        </p:nvSpPr>
        <p:spPr>
          <a:xfrm>
            <a:off x="251520" y="5735542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Glushkov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N.Glushkova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A.Eremin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Soc. Am.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2011</a:t>
            </a:r>
          </a:p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Glushkov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N.Glushkova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A.Eremin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Lammering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Soc. Am.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(1), 2014</a:t>
            </a:r>
          </a:p>
        </p:txBody>
      </p:sp>
    </p:spTree>
    <p:extLst>
      <p:ext uri="{BB962C8B-B14F-4D97-AF65-F5344CB8AC3E}">
        <p14:creationId xmlns:p14="http://schemas.microsoft.com/office/powerpoint/2010/main" val="113952627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980728"/>
            <a:ext cx="5735084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sz="4000" b="1" dirty="0">
                <a:solidFill>
                  <a:srgbClr val="000099"/>
                </a:solidFill>
              </a:rPr>
              <a:t>Содержание доклада</a:t>
            </a:r>
            <a:endParaRPr lang="en-US" sz="4000" b="1" baseline="-20000" dirty="0">
              <a:solidFill>
                <a:srgbClr val="00009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993" y="2132856"/>
            <a:ext cx="7631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/>
              <a:t>Актуальность темы исследований</a:t>
            </a:r>
            <a:endParaRPr lang="en-US" sz="2400" dirty="0"/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/>
              <a:t>Методика определения эффективных упругих модулей композитного материала</a:t>
            </a:r>
            <a:endParaRPr lang="en-US" sz="2400" dirty="0"/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/>
              <a:t>Локализация неоднородностей методом обращения времени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3040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380" name="Рисунок 4853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50" y="2106218"/>
            <a:ext cx="2415998" cy="1807167"/>
          </a:xfrm>
          <a:prstGeom prst="rect">
            <a:avLst/>
          </a:prstGeom>
        </p:spPr>
      </p:pic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291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Входные данные для компьютерной модели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2" y="2292086"/>
            <a:ext cx="4971406" cy="14354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1526">
            <a:off x="3691042" y="991588"/>
            <a:ext cx="1174682" cy="789784"/>
          </a:xfrm>
          <a:prstGeom prst="rect">
            <a:avLst/>
          </a:prstGeom>
        </p:spPr>
      </p:pic>
      <p:sp>
        <p:nvSpPr>
          <p:cNvPr id="9" name="Овал 8"/>
          <p:cNvSpPr>
            <a:spLocks/>
          </p:cNvSpPr>
          <p:nvPr/>
        </p:nvSpPr>
        <p:spPr>
          <a:xfrm rot="1461618">
            <a:off x="4112095" y="2686400"/>
            <a:ext cx="108000" cy="72000"/>
          </a:xfrm>
          <a:prstGeom prst="ellipse">
            <a:avLst/>
          </a:prstGeom>
          <a:solidFill>
            <a:srgbClr val="FF0000">
              <a:alpha val="8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 flipH="1">
            <a:off x="4163442" y="1841365"/>
            <a:ext cx="2653" cy="866914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Изображение 002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4209" y="1088353"/>
            <a:ext cx="1150005" cy="969404"/>
          </a:xfrm>
          <a:prstGeom prst="rect">
            <a:avLst/>
          </a:prstGeom>
        </p:spPr>
      </p:pic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1187624" y="757138"/>
            <a:ext cx="18360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 err="1">
                <a:latin typeface="+mj-lt"/>
                <a:cs typeface="Times New Roman" pitchFamily="18" charset="0"/>
              </a:rPr>
              <a:t>пьезоактуатор</a:t>
            </a:r>
            <a:endParaRPr lang="de-DE" sz="1600" b="1" dirty="0">
              <a:latin typeface="+mj-lt"/>
              <a:cs typeface="Times New Roman" pitchFamily="18" charset="0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2151529" y="2133655"/>
            <a:ext cx="985371" cy="799754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4539232" y="1123357"/>
            <a:ext cx="17650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>
                <a:latin typeface="+mj-lt"/>
                <a:cs typeface="Times New Roman" pitchFamily="18" charset="0"/>
              </a:rPr>
              <a:t>Сканирующий лазерный виброметр</a:t>
            </a:r>
            <a:endParaRPr lang="de-DE" sz="1600" b="1" i="1" dirty="0">
              <a:latin typeface="+mj-lt"/>
              <a:cs typeface="Times New Roman" pitchFamily="18" charset="0"/>
            </a:endParaRPr>
          </a:p>
        </p:txBody>
      </p:sp>
      <p:cxnSp>
        <p:nvCxnSpPr>
          <p:cNvPr id="485386" name="Прямая соединительная линия 485385"/>
          <p:cNvCxnSpPr/>
          <p:nvPr/>
        </p:nvCxnSpPr>
        <p:spPr>
          <a:xfrm>
            <a:off x="4776853" y="1030380"/>
            <a:ext cx="2027395" cy="0"/>
          </a:xfrm>
          <a:prstGeom prst="line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388" name="Прямая соединительная линия 485387"/>
          <p:cNvCxnSpPr>
            <a:cxnSpLocks/>
          </p:cNvCxnSpPr>
          <p:nvPr/>
        </p:nvCxnSpPr>
        <p:spPr>
          <a:xfrm>
            <a:off x="6804248" y="1030380"/>
            <a:ext cx="0" cy="1390508"/>
          </a:xfrm>
          <a:prstGeom prst="line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391" name="Прямая со стрелкой 485390"/>
          <p:cNvCxnSpPr/>
          <p:nvPr/>
        </p:nvCxnSpPr>
        <p:spPr>
          <a:xfrm flipH="1">
            <a:off x="5004048" y="3400723"/>
            <a:ext cx="1578334" cy="5126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4905703" y="3942754"/>
            <a:ext cx="33082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Вертикальная компонента скорости колебаний</a:t>
            </a:r>
          </a:p>
        </p:txBody>
      </p:sp>
      <p:sp>
        <p:nvSpPr>
          <p:cNvPr id="32" name="Полилиния 31"/>
          <p:cNvSpPr/>
          <p:nvPr/>
        </p:nvSpPr>
        <p:spPr>
          <a:xfrm>
            <a:off x="2037783" y="3130346"/>
            <a:ext cx="279626" cy="135774"/>
          </a:xfrm>
          <a:custGeom>
            <a:avLst/>
            <a:gdLst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5660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53403 w 719086"/>
              <a:gd name="connsiteY9" fmla="*/ 1027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351853 w 719086"/>
              <a:gd name="connsiteY9" fmla="*/ 9642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02815 w 719086"/>
              <a:gd name="connsiteY9" fmla="*/ 78120 h 551747"/>
              <a:gd name="connsiteX0" fmla="*/ 243018 w 759289"/>
              <a:gd name="connsiteY0" fmla="*/ 78120 h 551747"/>
              <a:gd name="connsiteX1" fmla="*/ 431277 w 759289"/>
              <a:gd name="connsiteY1" fmla="*/ 10885 h 551747"/>
              <a:gd name="connsiteX2" fmla="*/ 754006 w 759289"/>
              <a:gd name="connsiteY2" fmla="*/ 279826 h 551747"/>
              <a:gd name="connsiteX3" fmla="*/ 619535 w 759289"/>
              <a:gd name="connsiteY3" fmla="*/ 548767 h 551747"/>
              <a:gd name="connsiteX4" fmla="*/ 458171 w 759289"/>
              <a:gd name="connsiteY4" fmla="*/ 414297 h 551747"/>
              <a:gd name="connsiteX5" fmla="*/ 498512 w 759289"/>
              <a:gd name="connsiteY5" fmla="*/ 266379 h 551747"/>
              <a:gd name="connsiteX6" fmla="*/ 256465 w 759289"/>
              <a:gd name="connsiteY6" fmla="*/ 320167 h 551747"/>
              <a:gd name="connsiteX7" fmla="*/ 41312 w 759289"/>
              <a:gd name="connsiteY7" fmla="*/ 226038 h 551747"/>
              <a:gd name="connsiteX8" fmla="*/ 33094 w 759289"/>
              <a:gd name="connsiteY8" fmla="*/ 102400 h 551747"/>
              <a:gd name="connsiteX9" fmla="*/ 243018 w 759289"/>
              <a:gd name="connsiteY9" fmla="*/ 78120 h 551747"/>
              <a:gd name="connsiteX0" fmla="*/ 243018 w 759289"/>
              <a:gd name="connsiteY0" fmla="*/ 78120 h 551075"/>
              <a:gd name="connsiteX1" fmla="*/ 431277 w 759289"/>
              <a:gd name="connsiteY1" fmla="*/ 10885 h 551075"/>
              <a:gd name="connsiteX2" fmla="*/ 754006 w 759289"/>
              <a:gd name="connsiteY2" fmla="*/ 279826 h 551075"/>
              <a:gd name="connsiteX3" fmla="*/ 619535 w 759289"/>
              <a:gd name="connsiteY3" fmla="*/ 548767 h 551075"/>
              <a:gd name="connsiteX4" fmla="*/ 458171 w 759289"/>
              <a:gd name="connsiteY4" fmla="*/ 414297 h 551075"/>
              <a:gd name="connsiteX5" fmla="*/ 295312 w 759289"/>
              <a:gd name="connsiteY5" fmla="*/ 494979 h 551075"/>
              <a:gd name="connsiteX6" fmla="*/ 256465 w 759289"/>
              <a:gd name="connsiteY6" fmla="*/ 320167 h 551075"/>
              <a:gd name="connsiteX7" fmla="*/ 41312 w 759289"/>
              <a:gd name="connsiteY7" fmla="*/ 226038 h 551075"/>
              <a:gd name="connsiteX8" fmla="*/ 33094 w 759289"/>
              <a:gd name="connsiteY8" fmla="*/ 102400 h 551075"/>
              <a:gd name="connsiteX9" fmla="*/ 243018 w 759289"/>
              <a:gd name="connsiteY9" fmla="*/ 78120 h 551075"/>
              <a:gd name="connsiteX0" fmla="*/ 243018 w 759072"/>
              <a:gd name="connsiteY0" fmla="*/ 78120 h 559184"/>
              <a:gd name="connsiteX1" fmla="*/ 431277 w 759072"/>
              <a:gd name="connsiteY1" fmla="*/ 10885 h 559184"/>
              <a:gd name="connsiteX2" fmla="*/ 754006 w 759072"/>
              <a:gd name="connsiteY2" fmla="*/ 279826 h 559184"/>
              <a:gd name="connsiteX3" fmla="*/ 619535 w 759072"/>
              <a:gd name="connsiteY3" fmla="*/ 548767 h 559184"/>
              <a:gd name="connsiteX4" fmla="*/ 496271 w 759072"/>
              <a:gd name="connsiteY4" fmla="*/ 503197 h 559184"/>
              <a:gd name="connsiteX5" fmla="*/ 295312 w 759072"/>
              <a:gd name="connsiteY5" fmla="*/ 494979 h 559184"/>
              <a:gd name="connsiteX6" fmla="*/ 256465 w 759072"/>
              <a:gd name="connsiteY6" fmla="*/ 320167 h 559184"/>
              <a:gd name="connsiteX7" fmla="*/ 41312 w 759072"/>
              <a:gd name="connsiteY7" fmla="*/ 226038 h 559184"/>
              <a:gd name="connsiteX8" fmla="*/ 33094 w 759072"/>
              <a:gd name="connsiteY8" fmla="*/ 102400 h 559184"/>
              <a:gd name="connsiteX9" fmla="*/ 243018 w 759072"/>
              <a:gd name="connsiteY9" fmla="*/ 78120 h 559184"/>
              <a:gd name="connsiteX0" fmla="*/ 243018 w 765795"/>
              <a:gd name="connsiteY0" fmla="*/ 78120 h 520918"/>
              <a:gd name="connsiteX1" fmla="*/ 431277 w 765795"/>
              <a:gd name="connsiteY1" fmla="*/ 10885 h 520918"/>
              <a:gd name="connsiteX2" fmla="*/ 754006 w 765795"/>
              <a:gd name="connsiteY2" fmla="*/ 279826 h 520918"/>
              <a:gd name="connsiteX3" fmla="*/ 676685 w 765795"/>
              <a:gd name="connsiteY3" fmla="*/ 504317 h 520918"/>
              <a:gd name="connsiteX4" fmla="*/ 496271 w 765795"/>
              <a:gd name="connsiteY4" fmla="*/ 503197 h 520918"/>
              <a:gd name="connsiteX5" fmla="*/ 295312 w 765795"/>
              <a:gd name="connsiteY5" fmla="*/ 494979 h 520918"/>
              <a:gd name="connsiteX6" fmla="*/ 256465 w 765795"/>
              <a:gd name="connsiteY6" fmla="*/ 320167 h 520918"/>
              <a:gd name="connsiteX7" fmla="*/ 41312 w 765795"/>
              <a:gd name="connsiteY7" fmla="*/ 226038 h 520918"/>
              <a:gd name="connsiteX8" fmla="*/ 33094 w 765795"/>
              <a:gd name="connsiteY8" fmla="*/ 102400 h 520918"/>
              <a:gd name="connsiteX9" fmla="*/ 243018 w 765795"/>
              <a:gd name="connsiteY9" fmla="*/ 78120 h 520918"/>
              <a:gd name="connsiteX0" fmla="*/ 212271 w 754098"/>
              <a:gd name="connsiteY0" fmla="*/ 59063 h 527261"/>
              <a:gd name="connsiteX1" fmla="*/ 419580 w 754098"/>
              <a:gd name="connsiteY1" fmla="*/ 17228 h 527261"/>
              <a:gd name="connsiteX2" fmla="*/ 742309 w 754098"/>
              <a:gd name="connsiteY2" fmla="*/ 286169 h 527261"/>
              <a:gd name="connsiteX3" fmla="*/ 664988 w 754098"/>
              <a:gd name="connsiteY3" fmla="*/ 510660 h 527261"/>
              <a:gd name="connsiteX4" fmla="*/ 484574 w 754098"/>
              <a:gd name="connsiteY4" fmla="*/ 509540 h 527261"/>
              <a:gd name="connsiteX5" fmla="*/ 283615 w 754098"/>
              <a:gd name="connsiteY5" fmla="*/ 501322 h 527261"/>
              <a:gd name="connsiteX6" fmla="*/ 244768 w 754098"/>
              <a:gd name="connsiteY6" fmla="*/ 326510 h 527261"/>
              <a:gd name="connsiteX7" fmla="*/ 29615 w 754098"/>
              <a:gd name="connsiteY7" fmla="*/ 232381 h 527261"/>
              <a:gd name="connsiteX8" fmla="*/ 21397 w 754098"/>
              <a:gd name="connsiteY8" fmla="*/ 108743 h 527261"/>
              <a:gd name="connsiteX9" fmla="*/ 212271 w 754098"/>
              <a:gd name="connsiteY9" fmla="*/ 59063 h 527261"/>
              <a:gd name="connsiteX0" fmla="*/ 183953 w 725780"/>
              <a:gd name="connsiteY0" fmla="*/ 59063 h 527261"/>
              <a:gd name="connsiteX1" fmla="*/ 391262 w 725780"/>
              <a:gd name="connsiteY1" fmla="*/ 17228 h 527261"/>
              <a:gd name="connsiteX2" fmla="*/ 713991 w 725780"/>
              <a:gd name="connsiteY2" fmla="*/ 286169 h 527261"/>
              <a:gd name="connsiteX3" fmla="*/ 636670 w 725780"/>
              <a:gd name="connsiteY3" fmla="*/ 510660 h 527261"/>
              <a:gd name="connsiteX4" fmla="*/ 456256 w 725780"/>
              <a:gd name="connsiteY4" fmla="*/ 509540 h 527261"/>
              <a:gd name="connsiteX5" fmla="*/ 255297 w 725780"/>
              <a:gd name="connsiteY5" fmla="*/ 501322 h 527261"/>
              <a:gd name="connsiteX6" fmla="*/ 216450 w 725780"/>
              <a:gd name="connsiteY6" fmla="*/ 326510 h 527261"/>
              <a:gd name="connsiteX7" fmla="*/ 1297 w 725780"/>
              <a:gd name="connsiteY7" fmla="*/ 232381 h 527261"/>
              <a:gd name="connsiteX8" fmla="*/ 129192 w 725780"/>
              <a:gd name="connsiteY8" fmla="*/ 151726 h 527261"/>
              <a:gd name="connsiteX9" fmla="*/ 183953 w 725780"/>
              <a:gd name="connsiteY9" fmla="*/ 59063 h 527261"/>
              <a:gd name="connsiteX0" fmla="*/ 56414 w 598241"/>
              <a:gd name="connsiteY0" fmla="*/ 59063 h 527261"/>
              <a:gd name="connsiteX1" fmla="*/ 263723 w 598241"/>
              <a:gd name="connsiteY1" fmla="*/ 17228 h 527261"/>
              <a:gd name="connsiteX2" fmla="*/ 586452 w 598241"/>
              <a:gd name="connsiteY2" fmla="*/ 286169 h 527261"/>
              <a:gd name="connsiteX3" fmla="*/ 509131 w 598241"/>
              <a:gd name="connsiteY3" fmla="*/ 510660 h 527261"/>
              <a:gd name="connsiteX4" fmla="*/ 328717 w 598241"/>
              <a:gd name="connsiteY4" fmla="*/ 509540 h 527261"/>
              <a:gd name="connsiteX5" fmla="*/ 127758 w 598241"/>
              <a:gd name="connsiteY5" fmla="*/ 501322 h 527261"/>
              <a:gd name="connsiteX6" fmla="*/ 88911 w 598241"/>
              <a:gd name="connsiteY6" fmla="*/ 326510 h 527261"/>
              <a:gd name="connsiteX7" fmla="*/ 74347 w 598241"/>
              <a:gd name="connsiteY7" fmla="*/ 261037 h 527261"/>
              <a:gd name="connsiteX8" fmla="*/ 1653 w 598241"/>
              <a:gd name="connsiteY8" fmla="*/ 151726 h 527261"/>
              <a:gd name="connsiteX9" fmla="*/ 56414 w 598241"/>
              <a:gd name="connsiteY9" fmla="*/ 59063 h 527261"/>
              <a:gd name="connsiteX0" fmla="*/ 56414 w 598241"/>
              <a:gd name="connsiteY0" fmla="*/ 59063 h 528670"/>
              <a:gd name="connsiteX1" fmla="*/ 263723 w 598241"/>
              <a:gd name="connsiteY1" fmla="*/ 17228 h 528670"/>
              <a:gd name="connsiteX2" fmla="*/ 586452 w 598241"/>
              <a:gd name="connsiteY2" fmla="*/ 286169 h 528670"/>
              <a:gd name="connsiteX3" fmla="*/ 509131 w 598241"/>
              <a:gd name="connsiteY3" fmla="*/ 510660 h 528670"/>
              <a:gd name="connsiteX4" fmla="*/ 328717 w 598241"/>
              <a:gd name="connsiteY4" fmla="*/ 509540 h 528670"/>
              <a:gd name="connsiteX5" fmla="*/ 192233 w 598241"/>
              <a:gd name="connsiteY5" fmla="*/ 465503 h 528670"/>
              <a:gd name="connsiteX6" fmla="*/ 88911 w 598241"/>
              <a:gd name="connsiteY6" fmla="*/ 326510 h 528670"/>
              <a:gd name="connsiteX7" fmla="*/ 74347 w 598241"/>
              <a:gd name="connsiteY7" fmla="*/ 261037 h 528670"/>
              <a:gd name="connsiteX8" fmla="*/ 1653 w 598241"/>
              <a:gd name="connsiteY8" fmla="*/ 151726 h 528670"/>
              <a:gd name="connsiteX9" fmla="*/ 56414 w 598241"/>
              <a:gd name="connsiteY9" fmla="*/ 59063 h 52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8241" h="528670">
                <a:moveTo>
                  <a:pt x="56414" y="59063"/>
                </a:moveTo>
                <a:cubicBezTo>
                  <a:pt x="107961" y="8636"/>
                  <a:pt x="175383" y="-20623"/>
                  <a:pt x="263723" y="17228"/>
                </a:cubicBezTo>
                <a:cubicBezTo>
                  <a:pt x="352063" y="55079"/>
                  <a:pt x="545551" y="203930"/>
                  <a:pt x="586452" y="286169"/>
                </a:cubicBezTo>
                <a:cubicBezTo>
                  <a:pt x="627353" y="368408"/>
                  <a:pt x="552087" y="473432"/>
                  <a:pt x="509131" y="510660"/>
                </a:cubicBezTo>
                <a:cubicBezTo>
                  <a:pt x="466175" y="547889"/>
                  <a:pt x="381533" y="517066"/>
                  <a:pt x="328717" y="509540"/>
                </a:cubicBezTo>
                <a:cubicBezTo>
                  <a:pt x="275901" y="502014"/>
                  <a:pt x="232201" y="496008"/>
                  <a:pt x="192233" y="465503"/>
                </a:cubicBezTo>
                <a:cubicBezTo>
                  <a:pt x="152265" y="434998"/>
                  <a:pt x="108559" y="360588"/>
                  <a:pt x="88911" y="326510"/>
                </a:cubicBezTo>
                <a:cubicBezTo>
                  <a:pt x="69263" y="292432"/>
                  <a:pt x="88890" y="290168"/>
                  <a:pt x="74347" y="261037"/>
                </a:cubicBezTo>
                <a:cubicBezTo>
                  <a:pt x="59804" y="231906"/>
                  <a:pt x="4642" y="185388"/>
                  <a:pt x="1653" y="151726"/>
                </a:cubicBezTo>
                <a:cubicBezTo>
                  <a:pt x="-1336" y="118064"/>
                  <a:pt x="-7211" y="75623"/>
                  <a:pt x="56414" y="59063"/>
                </a:cubicBezTo>
                <a:close/>
              </a:path>
            </a:pathLst>
          </a:cu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10442" y="3194112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+mj-lt"/>
                <a:cs typeface="Times New Roman" panose="02020603050405020304" pitchFamily="18" charset="0"/>
              </a:rPr>
              <a:t>повреждение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80" y="3770176"/>
            <a:ext cx="3312668" cy="1556846"/>
          </a:xfrm>
          <a:prstGeom prst="rect">
            <a:avLst/>
          </a:prstGeom>
        </p:spPr>
      </p:pic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896"/>
              </p:ext>
            </p:extLst>
          </p:nvPr>
        </p:nvGraphicFramePr>
        <p:xfrm>
          <a:off x="258763" y="5282369"/>
          <a:ext cx="8626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30" name="Уравнение" r:id="rId8" imgW="4228920" imgH="253800" progId="Equation.3">
                  <p:embed/>
                </p:oleObj>
              </mc:Choice>
              <mc:Fallback>
                <p:oleObj name="Уравнение" r:id="rId8" imgW="4228920" imgH="253800" progId="Equation.3">
                  <p:embed/>
                  <p:pic>
                    <p:nvPicPr>
                      <p:cNvPr id="14" name="Объект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8763" y="5282369"/>
                        <a:ext cx="8626475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Прямая соединительная линия 11"/>
          <p:cNvCxnSpPr/>
          <p:nvPr/>
        </p:nvCxnSpPr>
        <p:spPr>
          <a:xfrm>
            <a:off x="5929796" y="5796788"/>
            <a:ext cx="2880000" cy="0"/>
          </a:xfrm>
          <a:prstGeom prst="line">
            <a:avLst/>
          </a:prstGeom>
          <a:ln w="50800">
            <a:solidFill>
              <a:srgbClr val="00FF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568128" y="5662602"/>
            <a:ext cx="2322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ru-RU" sz="1500" dirty="0">
                <a:latin typeface="+mj-lt"/>
                <a:cs typeface="Times New Roman" panose="02020603050405020304" pitchFamily="18" charset="0"/>
              </a:rPr>
              <a:t>Фильтры и/или временные окна не применялись</a:t>
            </a:r>
            <a:endParaRPr lang="en-US" sz="1500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41" name="Объект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463874"/>
              </p:ext>
            </p:extLst>
          </p:nvPr>
        </p:nvGraphicFramePr>
        <p:xfrm>
          <a:off x="5412964" y="4610801"/>
          <a:ext cx="23050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31" name="Уравнение" r:id="rId10" imgW="1130040" imgH="241200" progId="Equation.3">
                  <p:embed/>
                </p:oleObj>
              </mc:Choice>
              <mc:Fallback>
                <p:oleObj name="Уравнение" r:id="rId10" imgW="1130040" imgH="241200" progId="Equation.3">
                  <p:embed/>
                  <p:pic>
                    <p:nvPicPr>
                      <p:cNvPr id="34" name="Объект 3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964" y="4610801"/>
                        <a:ext cx="2305050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051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42938"/>
          </a:xfrm>
          <a:noFill/>
          <a:ln/>
        </p:spPr>
        <p:txBody>
          <a:bodyPr/>
          <a:lstStyle/>
          <a:p>
            <a:r>
              <a:rPr lang="ru-RU" sz="2200" b="1" dirty="0">
                <a:solidFill>
                  <a:srgbClr val="000099"/>
                </a:solidFill>
              </a:rPr>
              <a:t>Количественные характеристики процесса обращения времени</a:t>
            </a:r>
            <a:endParaRPr lang="en-US" sz="2200" b="1" dirty="0">
              <a:solidFill>
                <a:srgbClr val="000099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2" y="764705"/>
            <a:ext cx="3126360" cy="2664296"/>
          </a:xfrm>
          <a:prstGeom prst="rect">
            <a:avLst/>
          </a:prstGeom>
        </p:spPr>
      </p:pic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539192"/>
              </p:ext>
            </p:extLst>
          </p:nvPr>
        </p:nvGraphicFramePr>
        <p:xfrm>
          <a:off x="3934742" y="2204864"/>
          <a:ext cx="31575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37" name="Уравнение" r:id="rId4" imgW="1828800" imgH="304560" progId="Equation.3">
                  <p:embed/>
                </p:oleObj>
              </mc:Choice>
              <mc:Fallback>
                <p:oleObj name="Уравнение" r:id="rId4" imgW="1828800" imgH="304560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742" y="2204864"/>
                        <a:ext cx="3157538" cy="52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22395"/>
              </p:ext>
            </p:extLst>
          </p:nvPr>
        </p:nvGraphicFramePr>
        <p:xfrm>
          <a:off x="5004048" y="764704"/>
          <a:ext cx="2920589" cy="84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38" name="Уравнение" r:id="rId6" imgW="1536480" imgH="444240" progId="Equation.3">
                  <p:embed/>
                </p:oleObj>
              </mc:Choice>
              <mc:Fallback>
                <p:oleObj name="Уравнение" r:id="rId6" imgW="1536480" imgH="444240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764704"/>
                        <a:ext cx="2920589" cy="845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91960"/>
              </p:ext>
            </p:extLst>
          </p:nvPr>
        </p:nvGraphicFramePr>
        <p:xfrm>
          <a:off x="5565817" y="1665560"/>
          <a:ext cx="17970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39" name="Уравнение" r:id="rId8" imgW="1041120" imgH="228600" progId="Equation.3">
                  <p:embed/>
                </p:oleObj>
              </mc:Choice>
              <mc:Fallback>
                <p:oleObj name="Уравнение" r:id="rId8" imgW="1041120" imgH="228600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817" y="1665560"/>
                        <a:ext cx="1797050" cy="395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334498"/>
              </p:ext>
            </p:extLst>
          </p:nvPr>
        </p:nvGraphicFramePr>
        <p:xfrm>
          <a:off x="7236679" y="2247728"/>
          <a:ext cx="1689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0" name="Уравнение" r:id="rId10" imgW="977760" imgH="291960" progId="Equation.3">
                  <p:embed/>
                </p:oleObj>
              </mc:Choice>
              <mc:Fallback>
                <p:oleObj name="Уравнение" r:id="rId10" imgW="977760" imgH="291960" progId="Equation.3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679" y="2247728"/>
                        <a:ext cx="1689100" cy="504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67448"/>
              </p:ext>
            </p:extLst>
          </p:nvPr>
        </p:nvGraphicFramePr>
        <p:xfrm>
          <a:off x="4335463" y="2736850"/>
          <a:ext cx="41243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1" name="Уравнение" r:id="rId12" imgW="2387520" imgH="406080" progId="Equation.3">
                  <p:embed/>
                </p:oleObj>
              </mc:Choice>
              <mc:Fallback>
                <p:oleObj name="Уравнение" r:id="rId12" imgW="2387520" imgH="406080" progId="Equation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2736850"/>
                        <a:ext cx="4124325" cy="701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702550"/>
            <a:ext cx="2592675" cy="25437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02550"/>
            <a:ext cx="2592252" cy="2543799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H="1">
            <a:off x="1771650" y="2535760"/>
            <a:ext cx="352078" cy="166476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357438" y="2543175"/>
            <a:ext cx="1871662" cy="190023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114324"/>
              </p:ext>
            </p:extLst>
          </p:nvPr>
        </p:nvGraphicFramePr>
        <p:xfrm>
          <a:off x="2477785" y="3839320"/>
          <a:ext cx="569912" cy="30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2" name="Уравнение" r:id="rId16" imgW="330120" imgH="203040" progId="Equation.3">
                  <p:embed/>
                </p:oleObj>
              </mc:Choice>
              <mc:Fallback>
                <p:oleObj name="Уравнение" r:id="rId16" imgW="330120" imgH="20304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85" y="3839320"/>
                        <a:ext cx="569912" cy="309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219995"/>
              </p:ext>
            </p:extLst>
          </p:nvPr>
        </p:nvGraphicFramePr>
        <p:xfrm>
          <a:off x="6156140" y="3741464"/>
          <a:ext cx="270986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3" name="Уравнение" r:id="rId18" imgW="1574640" imgH="431640" progId="Equation.3">
                  <p:embed/>
                </p:oleObj>
              </mc:Choice>
              <mc:Fallback>
                <p:oleObj name="Уравнение" r:id="rId18" imgW="1574640" imgH="43164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40" y="3741464"/>
                        <a:ext cx="2709862" cy="746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47234"/>
              </p:ext>
            </p:extLst>
          </p:nvPr>
        </p:nvGraphicFramePr>
        <p:xfrm>
          <a:off x="3923304" y="5080967"/>
          <a:ext cx="3079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4" name="Уравнение" r:id="rId20" imgW="177480" imgH="228600" progId="Equation.3">
                  <p:embed/>
                </p:oleObj>
              </mc:Choice>
              <mc:Fallback>
                <p:oleObj name="Уравнение" r:id="rId20" imgW="177480" imgH="228600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304" y="5080967"/>
                        <a:ext cx="307975" cy="395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Овал 30"/>
          <p:cNvSpPr>
            <a:spLocks noChangeAspect="1"/>
          </p:cNvSpPr>
          <p:nvPr/>
        </p:nvSpPr>
        <p:spPr>
          <a:xfrm>
            <a:off x="4358200" y="495125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5377" name="Прямая со стрелкой 485376"/>
          <p:cNvCxnSpPr>
            <a:endCxn id="31" idx="3"/>
          </p:cNvCxnSpPr>
          <p:nvPr/>
        </p:nvCxnSpPr>
        <p:spPr>
          <a:xfrm flipV="1">
            <a:off x="4108450" y="5003800"/>
            <a:ext cx="254000" cy="222250"/>
          </a:xfrm>
          <a:prstGeom prst="straightConnector1">
            <a:avLst/>
          </a:prstGeom>
          <a:ln w="25400">
            <a:solidFill>
              <a:srgbClr val="00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Объ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587341"/>
              </p:ext>
            </p:extLst>
          </p:nvPr>
        </p:nvGraphicFramePr>
        <p:xfrm>
          <a:off x="5394385" y="4597900"/>
          <a:ext cx="36845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5" name="Уравнение" r:id="rId22" imgW="2133360" imgH="431640" progId="Equation.3">
                  <p:embed/>
                </p:oleObj>
              </mc:Choice>
              <mc:Fallback>
                <p:oleObj name="Уравнение" r:id="rId22" imgW="2133360" imgH="431640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85" y="4597900"/>
                        <a:ext cx="3684588" cy="744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379" name="Объект 4853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642935"/>
              </p:ext>
            </p:extLst>
          </p:nvPr>
        </p:nvGraphicFramePr>
        <p:xfrm>
          <a:off x="4055634" y="3811160"/>
          <a:ext cx="491110" cy="3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6" name="Уравнение" r:id="rId24" imgW="330120" imgH="241200" progId="Equation.3">
                  <p:embed/>
                </p:oleObj>
              </mc:Choice>
              <mc:Fallback>
                <p:oleObj name="Уравнение" r:id="rId24" imgW="3301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055634" y="3811160"/>
                        <a:ext cx="491110" cy="35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51426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6426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Задача 1: локализация источника колебаний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4293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Волоконно-армированные композиты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360738"/>
            <a:ext cx="3847229" cy="24711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85876"/>
            <a:ext cx="3888432" cy="2642140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83214"/>
              </p:ext>
            </p:extLst>
          </p:nvPr>
        </p:nvGraphicFramePr>
        <p:xfrm>
          <a:off x="3394366" y="4365104"/>
          <a:ext cx="5402690" cy="682930"/>
        </p:xfrm>
        <a:graphic>
          <a:graphicData uri="http://schemas.openxmlformats.org/drawingml/2006/table">
            <a:tbl>
              <a:tblPr/>
              <a:tblGrid>
                <a:gridCol w="108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6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yz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r>
                        <a:rPr lang="en-US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20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ν</a:t>
                      </a:r>
                      <a:r>
                        <a:rPr lang="en-US" sz="20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endParaRPr lang="ru-RU" sz="20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108.7</a:t>
                      </a:r>
                      <a:endParaRPr lang="ru-RU"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8.12</a:t>
                      </a:r>
                      <a:endParaRPr lang="ru-RU"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2.48</a:t>
                      </a:r>
                      <a:endParaRPr lang="ru-RU"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3.54</a:t>
                      </a:r>
                      <a:endParaRPr lang="ru-RU"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0.25</a:t>
                      </a:r>
                      <a:endParaRPr lang="ru-RU"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706529"/>
              </p:ext>
            </p:extLst>
          </p:nvPr>
        </p:nvGraphicFramePr>
        <p:xfrm>
          <a:off x="723900" y="4425950"/>
          <a:ext cx="16732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49" name="Уравнение" r:id="rId5" imgW="799920" imgH="203040" progId="Equation.3">
                  <p:embed/>
                </p:oleObj>
              </mc:Choice>
              <mc:Fallback>
                <p:oleObj name="Уравнение" r:id="rId5" imgW="799920" imgH="203040" progId="Equation.3">
                  <p:embed/>
                  <p:pic>
                    <p:nvPicPr>
                      <p:cNvPr id="44" name="Объект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4425950"/>
                        <a:ext cx="1673225" cy="423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696567"/>
              </p:ext>
            </p:extLst>
          </p:nvPr>
        </p:nvGraphicFramePr>
        <p:xfrm>
          <a:off x="577850" y="4886325"/>
          <a:ext cx="19653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50" name="Уравнение" r:id="rId7" imgW="939600" imgH="228600" progId="Equation.3">
                  <p:embed/>
                </p:oleObj>
              </mc:Choice>
              <mc:Fallback>
                <p:oleObj name="Уравнение" r:id="rId7" imgW="939600" imgH="22860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4886325"/>
                        <a:ext cx="1965325" cy="477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79486"/>
              </p:ext>
            </p:extLst>
          </p:nvPr>
        </p:nvGraphicFramePr>
        <p:xfrm>
          <a:off x="4335463" y="5184775"/>
          <a:ext cx="37957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51" name="Уравнение" r:id="rId9" imgW="1815840" imgH="241200" progId="Equation.3">
                  <p:embed/>
                </p:oleObj>
              </mc:Choice>
              <mc:Fallback>
                <p:oleObj name="Уравнение" r:id="rId9" imgW="1815840" imgH="241200" progId="Equation.3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5184775"/>
                        <a:ext cx="3795712" cy="506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5218457" y="5657137"/>
            <a:ext cx="2098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Препрег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255 г/м</a:t>
            </a:r>
            <a:r>
              <a:rPr lang="ru-RU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191465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24840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Локализация источника колебаний</a:t>
            </a:r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890999"/>
              </p:ext>
            </p:extLst>
          </p:nvPr>
        </p:nvGraphicFramePr>
        <p:xfrm>
          <a:off x="3522663" y="692150"/>
          <a:ext cx="20970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88" name="Уравнение" r:id="rId3" imgW="1002960" imgH="228600" progId="Equation.3">
                  <p:embed/>
                </p:oleObj>
              </mc:Choice>
              <mc:Fallback>
                <p:oleObj name="Уравнение" r:id="rId3" imgW="1002960" imgH="228600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692150"/>
                        <a:ext cx="2097087" cy="479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0" y="1167608"/>
            <a:ext cx="4148328" cy="41452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91224"/>
            <a:ext cx="3877056" cy="4258056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H="1">
            <a:off x="2478566" y="1790553"/>
            <a:ext cx="0" cy="2916000"/>
          </a:xfrm>
          <a:prstGeom prst="line">
            <a:avLst/>
          </a:prstGeom>
          <a:ln w="31750">
            <a:solidFill>
              <a:srgbClr val="00FF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711704" y="4084715"/>
            <a:ext cx="2952328" cy="0"/>
          </a:xfrm>
          <a:prstGeom prst="line">
            <a:avLst/>
          </a:prstGeom>
          <a:ln w="31750">
            <a:solidFill>
              <a:srgbClr val="FFA5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644008" y="4241816"/>
            <a:ext cx="0" cy="1331824"/>
          </a:xfrm>
          <a:prstGeom prst="line">
            <a:avLst/>
          </a:prstGeom>
          <a:ln w="31750">
            <a:solidFill>
              <a:srgbClr val="00FF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4067944" y="2714790"/>
            <a:ext cx="576064" cy="0"/>
          </a:xfrm>
          <a:prstGeom prst="line">
            <a:avLst/>
          </a:prstGeom>
          <a:ln w="31750">
            <a:solidFill>
              <a:srgbClr val="FFA5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7689"/>
              </p:ext>
            </p:extLst>
          </p:nvPr>
        </p:nvGraphicFramePr>
        <p:xfrm>
          <a:off x="7998877" y="1649528"/>
          <a:ext cx="633670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89" name="Уравнение" r:id="rId7" imgW="393480" imgH="177480" progId="Equation.3">
                  <p:embed/>
                </p:oleObj>
              </mc:Choice>
              <mc:Fallback>
                <p:oleObj name="Уравнение" r:id="rId7" imgW="393480" imgH="177480" progId="Equation.3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877" y="1649528"/>
                        <a:ext cx="633670" cy="288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454729"/>
              </p:ext>
            </p:extLst>
          </p:nvPr>
        </p:nvGraphicFramePr>
        <p:xfrm>
          <a:off x="5412672" y="1293717"/>
          <a:ext cx="27717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90" name="Уравнение" r:id="rId9" imgW="1688760" imgH="203040" progId="Equation.3">
                  <p:embed/>
                </p:oleObj>
              </mc:Choice>
              <mc:Fallback>
                <p:oleObj name="Уравнение" r:id="rId9" imgW="1688760" imgH="203040" progId="Equation.3">
                  <p:embed/>
                  <p:pic>
                    <p:nvPicPr>
                      <p:cNvPr id="27" name="Объект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672" y="1293717"/>
                        <a:ext cx="2771775" cy="334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/>
          </p:nvPr>
        </p:nvGraphicFramePr>
        <p:xfrm>
          <a:off x="2328864" y="5365750"/>
          <a:ext cx="13636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91" name="Уравнение" r:id="rId11" imgW="787320" imgH="228600" progId="Equation.3">
                  <p:embed/>
                </p:oleObj>
              </mc:Choice>
              <mc:Fallback>
                <p:oleObj name="Уравнение" r:id="rId11" imgW="787320" imgH="2286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4" y="5365750"/>
                        <a:ext cx="1363663" cy="395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4651"/>
              </p:ext>
            </p:extLst>
          </p:nvPr>
        </p:nvGraphicFramePr>
        <p:xfrm>
          <a:off x="331148" y="5759450"/>
          <a:ext cx="34988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92" name="Уравнение" r:id="rId13" imgW="2019240" imgH="203040" progId="Equation.3">
                  <p:embed/>
                </p:oleObj>
              </mc:Choice>
              <mc:Fallback>
                <p:oleObj name="Уравнение" r:id="rId13" imgW="2019240" imgH="203040" progId="Equation.3">
                  <p:embed/>
                  <p:pic>
                    <p:nvPicPr>
                      <p:cNvPr id="29" name="Объект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48" y="5759450"/>
                        <a:ext cx="3498850" cy="352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761536"/>
              </p:ext>
            </p:extLst>
          </p:nvPr>
        </p:nvGraphicFramePr>
        <p:xfrm>
          <a:off x="3995936" y="6013844"/>
          <a:ext cx="50228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93" name="Уравнение" r:id="rId15" imgW="4114800" imgH="203040" progId="Equation.3">
                  <p:embed/>
                </p:oleObj>
              </mc:Choice>
              <mc:Fallback>
                <p:oleObj name="Уравнение" r:id="rId15" imgW="4114800" imgH="203040" progId="Equation.3">
                  <p:embed/>
                  <p:pic>
                    <p:nvPicPr>
                      <p:cNvPr id="37" name="Объект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6013844"/>
                        <a:ext cx="5022850" cy="247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914462"/>
              </p:ext>
            </p:extLst>
          </p:nvPr>
        </p:nvGraphicFramePr>
        <p:xfrm>
          <a:off x="1941513" y="1366838"/>
          <a:ext cx="56991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94" name="Уравнение" r:id="rId17" imgW="330120" imgH="203040" progId="Equation.3">
                  <p:embed/>
                </p:oleObj>
              </mc:Choice>
              <mc:Fallback>
                <p:oleObj name="Уравнение" r:id="rId17" imgW="330120" imgH="20304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1366838"/>
                        <a:ext cx="569912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2910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50" y="1660747"/>
            <a:ext cx="3988022" cy="428853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" y="1185863"/>
            <a:ext cx="4102837" cy="412702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H="1">
            <a:off x="1649876" y="1790553"/>
            <a:ext cx="0" cy="2916000"/>
          </a:xfrm>
          <a:prstGeom prst="line">
            <a:avLst/>
          </a:prstGeom>
          <a:ln w="31750">
            <a:solidFill>
              <a:srgbClr val="00FF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711704" y="4127579"/>
            <a:ext cx="2952328" cy="0"/>
          </a:xfrm>
          <a:prstGeom prst="line">
            <a:avLst/>
          </a:prstGeom>
          <a:ln w="31750">
            <a:solidFill>
              <a:srgbClr val="FFA5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644008" y="4211340"/>
            <a:ext cx="0" cy="1331824"/>
          </a:xfrm>
          <a:prstGeom prst="line">
            <a:avLst/>
          </a:prstGeom>
          <a:ln w="31750">
            <a:solidFill>
              <a:srgbClr val="00FF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4067944" y="2684314"/>
            <a:ext cx="576064" cy="0"/>
          </a:xfrm>
          <a:prstGeom prst="line">
            <a:avLst/>
          </a:prstGeom>
          <a:ln w="31750">
            <a:solidFill>
              <a:srgbClr val="FFA5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973943"/>
              </p:ext>
            </p:extLst>
          </p:nvPr>
        </p:nvGraphicFramePr>
        <p:xfrm>
          <a:off x="7998877" y="1628800"/>
          <a:ext cx="633670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69" name="Уравнение" r:id="rId5" imgW="393480" imgH="177480" progId="Equation.3">
                  <p:embed/>
                </p:oleObj>
              </mc:Choice>
              <mc:Fallback>
                <p:oleObj name="Уравнение" r:id="rId5" imgW="393480" imgH="177480" progId="Equation.3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877" y="1628800"/>
                        <a:ext cx="633670" cy="288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944842"/>
              </p:ext>
            </p:extLst>
          </p:nvPr>
        </p:nvGraphicFramePr>
        <p:xfrm>
          <a:off x="2251656" y="5365750"/>
          <a:ext cx="16494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0" name="Уравнение" r:id="rId7" imgW="952200" imgH="228600" progId="Equation.3">
                  <p:embed/>
                </p:oleObj>
              </mc:Choice>
              <mc:Fallback>
                <p:oleObj name="Уравнение" r:id="rId7" imgW="952200" imgH="228600" progId="Equation.3">
                  <p:embed/>
                  <p:pic>
                    <p:nvPicPr>
                      <p:cNvPr id="45" name="Объект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656" y="5365750"/>
                        <a:ext cx="1649412" cy="395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600115"/>
              </p:ext>
            </p:extLst>
          </p:nvPr>
        </p:nvGraphicFramePr>
        <p:xfrm>
          <a:off x="250453" y="5759450"/>
          <a:ext cx="36734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1" name="Уравнение" r:id="rId9" imgW="2120760" imgH="203040" progId="Equation.3">
                  <p:embed/>
                </p:oleObj>
              </mc:Choice>
              <mc:Fallback>
                <p:oleObj name="Уравнение" r:id="rId9" imgW="2120760" imgH="203040" progId="Equation.3">
                  <p:embed/>
                  <p:pic>
                    <p:nvPicPr>
                      <p:cNvPr id="46" name="Объект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53" y="5759450"/>
                        <a:ext cx="3673475" cy="352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2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b="1" kern="0" dirty="0">
                <a:solidFill>
                  <a:srgbClr val="000099"/>
                </a:solidFill>
              </a:rPr>
              <a:t>Локализация источника колебаний</a:t>
            </a:r>
          </a:p>
        </p:txBody>
      </p:sp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852432"/>
              </p:ext>
            </p:extLst>
          </p:nvPr>
        </p:nvGraphicFramePr>
        <p:xfrm>
          <a:off x="3244850" y="679450"/>
          <a:ext cx="26543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2" name="Уравнение" r:id="rId11" imgW="1269720" imgH="241200" progId="Equation.3">
                  <p:embed/>
                </p:oleObj>
              </mc:Choice>
              <mc:Fallback>
                <p:oleObj name="Уравнение" r:id="rId11" imgW="1269720" imgH="241200" progId="Equation.3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679450"/>
                        <a:ext cx="2654300" cy="506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914487"/>
              </p:ext>
            </p:extLst>
          </p:nvPr>
        </p:nvGraphicFramePr>
        <p:xfrm>
          <a:off x="5412672" y="1293717"/>
          <a:ext cx="27717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3" name="Уравнение" r:id="rId13" imgW="1688760" imgH="203040" progId="Equation.3">
                  <p:embed/>
                </p:oleObj>
              </mc:Choice>
              <mc:Fallback>
                <p:oleObj name="Уравнение" r:id="rId13" imgW="1688760" imgH="203040" progId="Equation.3">
                  <p:embed/>
                  <p:pic>
                    <p:nvPicPr>
                      <p:cNvPr id="27" name="Объект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672" y="1293717"/>
                        <a:ext cx="2771775" cy="334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34994"/>
              </p:ext>
            </p:extLst>
          </p:nvPr>
        </p:nvGraphicFramePr>
        <p:xfrm>
          <a:off x="3995936" y="6013844"/>
          <a:ext cx="50228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4" name="Уравнение" r:id="rId15" imgW="4114800" imgH="203040" progId="Equation.3">
                  <p:embed/>
                </p:oleObj>
              </mc:Choice>
              <mc:Fallback>
                <p:oleObj name="Уравнение" r:id="rId15" imgW="4114800" imgH="203040" progId="Equation.3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6013844"/>
                        <a:ext cx="5022850" cy="247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275083"/>
              </p:ext>
            </p:extLst>
          </p:nvPr>
        </p:nvGraphicFramePr>
        <p:xfrm>
          <a:off x="1941513" y="1366838"/>
          <a:ext cx="56991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75" name="Уравнение" r:id="rId17" imgW="330120" imgH="203040" progId="Equation.3">
                  <p:embed/>
                </p:oleObj>
              </mc:Choice>
              <mc:Fallback>
                <p:oleObj name="Уравнение" r:id="rId17" imgW="330120" imgH="20304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1366838"/>
                        <a:ext cx="569912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325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20" y="1172572"/>
            <a:ext cx="2545080" cy="2545080"/>
          </a:xfrm>
          <a:prstGeom prst="rect">
            <a:avLst/>
          </a:prstGeom>
        </p:spPr>
      </p:pic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4293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Задача </a:t>
            </a:r>
            <a:r>
              <a:rPr lang="en-US" sz="2800" b="1" dirty="0">
                <a:solidFill>
                  <a:srgbClr val="000099"/>
                </a:solidFill>
              </a:rPr>
              <a:t>2</a:t>
            </a:r>
            <a:r>
              <a:rPr lang="ru-RU" sz="2800" b="1" dirty="0">
                <a:solidFill>
                  <a:srgbClr val="000099"/>
                </a:solidFill>
              </a:rPr>
              <a:t>: локализация неоднородности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4293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Определение положения и размеров искусственного дефекта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0" y="4344223"/>
            <a:ext cx="3763144" cy="198237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0" y="4522038"/>
            <a:ext cx="3776661" cy="1787282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2079155" y="4563606"/>
            <a:ext cx="1656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эталонный сигнал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2483768" y="5762607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наличии повреждений</a:t>
            </a:r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3091287" y="4806675"/>
            <a:ext cx="104775" cy="46672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 flipV="1">
            <a:off x="4135636" y="5469955"/>
            <a:ext cx="109537" cy="36671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5364089" y="4595291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 между ними – входные данные для компьютерной модели</a:t>
            </a:r>
          </a:p>
        </p:txBody>
      </p:sp>
      <p:sp>
        <p:nvSpPr>
          <p:cNvPr id="41" name="Полилиния 40"/>
          <p:cNvSpPr/>
          <p:nvPr/>
        </p:nvSpPr>
        <p:spPr>
          <a:xfrm>
            <a:off x="4381500" y="3386159"/>
            <a:ext cx="1546225" cy="1385866"/>
          </a:xfrm>
          <a:custGeom>
            <a:avLst/>
            <a:gdLst>
              <a:gd name="connsiteX0" fmla="*/ 1343025 w 1343025"/>
              <a:gd name="connsiteY0" fmla="*/ 64231 h 1445356"/>
              <a:gd name="connsiteX1" fmla="*/ 590550 w 1343025"/>
              <a:gd name="connsiteY1" fmla="*/ 73756 h 1445356"/>
              <a:gd name="connsiteX2" fmla="*/ 142875 w 1343025"/>
              <a:gd name="connsiteY2" fmla="*/ 807181 h 1445356"/>
              <a:gd name="connsiteX3" fmla="*/ 0 w 1343025"/>
              <a:gd name="connsiteY3" fmla="*/ 1445356 h 1445356"/>
              <a:gd name="connsiteX0" fmla="*/ 1323975 w 1323975"/>
              <a:gd name="connsiteY0" fmla="*/ 56330 h 1453330"/>
              <a:gd name="connsiteX1" fmla="*/ 590550 w 1323975"/>
              <a:gd name="connsiteY1" fmla="*/ 81730 h 1453330"/>
              <a:gd name="connsiteX2" fmla="*/ 142875 w 1323975"/>
              <a:gd name="connsiteY2" fmla="*/ 815155 h 1453330"/>
              <a:gd name="connsiteX3" fmla="*/ 0 w 1323975"/>
              <a:gd name="connsiteY3" fmla="*/ 1453330 h 1453330"/>
              <a:gd name="connsiteX0" fmla="*/ 1546225 w 1546225"/>
              <a:gd name="connsiteY0" fmla="*/ 67618 h 1442393"/>
              <a:gd name="connsiteX1" fmla="*/ 590550 w 1546225"/>
              <a:gd name="connsiteY1" fmla="*/ 70793 h 1442393"/>
              <a:gd name="connsiteX2" fmla="*/ 142875 w 1546225"/>
              <a:gd name="connsiteY2" fmla="*/ 804218 h 1442393"/>
              <a:gd name="connsiteX3" fmla="*/ 0 w 1546225"/>
              <a:gd name="connsiteY3" fmla="*/ 1442393 h 1442393"/>
              <a:gd name="connsiteX0" fmla="*/ 1546225 w 1546225"/>
              <a:gd name="connsiteY0" fmla="*/ 0 h 1374775"/>
              <a:gd name="connsiteX1" fmla="*/ 142875 w 1546225"/>
              <a:gd name="connsiteY1" fmla="*/ 736600 h 1374775"/>
              <a:gd name="connsiteX2" fmla="*/ 0 w 1546225"/>
              <a:gd name="connsiteY2" fmla="*/ 1374775 h 1374775"/>
              <a:gd name="connsiteX0" fmla="*/ 1546225 w 1546225"/>
              <a:gd name="connsiteY0" fmla="*/ 0 h 1374775"/>
              <a:gd name="connsiteX1" fmla="*/ 394335 w 1546225"/>
              <a:gd name="connsiteY1" fmla="*/ 309880 h 1374775"/>
              <a:gd name="connsiteX2" fmla="*/ 0 w 1546225"/>
              <a:gd name="connsiteY2" fmla="*/ 1374775 h 1374775"/>
              <a:gd name="connsiteX0" fmla="*/ 1546225 w 1546225"/>
              <a:gd name="connsiteY0" fmla="*/ 0 h 1374775"/>
              <a:gd name="connsiteX1" fmla="*/ 419735 w 1546225"/>
              <a:gd name="connsiteY1" fmla="*/ 220980 h 1374775"/>
              <a:gd name="connsiteX2" fmla="*/ 0 w 1546225"/>
              <a:gd name="connsiteY2" fmla="*/ 1374775 h 1374775"/>
              <a:gd name="connsiteX0" fmla="*/ 1546225 w 1546225"/>
              <a:gd name="connsiteY0" fmla="*/ 0 h 1374775"/>
              <a:gd name="connsiteX1" fmla="*/ 419735 w 1546225"/>
              <a:gd name="connsiteY1" fmla="*/ 220980 h 1374775"/>
              <a:gd name="connsiteX2" fmla="*/ 0 w 1546225"/>
              <a:gd name="connsiteY2" fmla="*/ 1374775 h 1374775"/>
              <a:gd name="connsiteX0" fmla="*/ 1546225 w 1546225"/>
              <a:gd name="connsiteY0" fmla="*/ 11091 h 1385866"/>
              <a:gd name="connsiteX1" fmla="*/ 419735 w 1546225"/>
              <a:gd name="connsiteY1" fmla="*/ 232071 h 1385866"/>
              <a:gd name="connsiteX2" fmla="*/ 0 w 1546225"/>
              <a:gd name="connsiteY2" fmla="*/ 1385866 h 1385866"/>
              <a:gd name="connsiteX0" fmla="*/ 1546225 w 1546225"/>
              <a:gd name="connsiteY0" fmla="*/ 11091 h 1385866"/>
              <a:gd name="connsiteX1" fmla="*/ 419735 w 1546225"/>
              <a:gd name="connsiteY1" fmla="*/ 232071 h 1385866"/>
              <a:gd name="connsiteX2" fmla="*/ 0 w 1546225"/>
              <a:gd name="connsiteY2" fmla="*/ 1385866 h 13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225" h="1385866">
                <a:moveTo>
                  <a:pt x="1546225" y="11091"/>
                </a:moveTo>
                <a:cubicBezTo>
                  <a:pt x="1101460" y="-32301"/>
                  <a:pt x="785389" y="53742"/>
                  <a:pt x="419735" y="232071"/>
                </a:cubicBezTo>
                <a:cubicBezTo>
                  <a:pt x="-66040" y="549571"/>
                  <a:pt x="22225" y="1181078"/>
                  <a:pt x="0" y="1385866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олилиния 40"/>
          <p:cNvSpPr/>
          <p:nvPr/>
        </p:nvSpPr>
        <p:spPr>
          <a:xfrm>
            <a:off x="5979823" y="3437649"/>
            <a:ext cx="233667" cy="1132205"/>
          </a:xfrm>
          <a:custGeom>
            <a:avLst/>
            <a:gdLst>
              <a:gd name="connsiteX0" fmla="*/ 1343025 w 1343025"/>
              <a:gd name="connsiteY0" fmla="*/ 64231 h 1445356"/>
              <a:gd name="connsiteX1" fmla="*/ 590550 w 1343025"/>
              <a:gd name="connsiteY1" fmla="*/ 73756 h 1445356"/>
              <a:gd name="connsiteX2" fmla="*/ 142875 w 1343025"/>
              <a:gd name="connsiteY2" fmla="*/ 807181 h 1445356"/>
              <a:gd name="connsiteX3" fmla="*/ 0 w 1343025"/>
              <a:gd name="connsiteY3" fmla="*/ 1445356 h 1445356"/>
              <a:gd name="connsiteX0" fmla="*/ 52056 w 727067"/>
              <a:gd name="connsiteY0" fmla="*/ 243734 h 1388639"/>
              <a:gd name="connsiteX1" fmla="*/ 724521 w 727067"/>
              <a:gd name="connsiteY1" fmla="*/ 17039 h 1388639"/>
              <a:gd name="connsiteX2" fmla="*/ 276846 w 727067"/>
              <a:gd name="connsiteY2" fmla="*/ 750464 h 1388639"/>
              <a:gd name="connsiteX3" fmla="*/ 133971 w 727067"/>
              <a:gd name="connsiteY3" fmla="*/ 1388639 h 1388639"/>
              <a:gd name="connsiteX0" fmla="*/ 88659 w 363567"/>
              <a:gd name="connsiteY0" fmla="*/ 12670 h 1157575"/>
              <a:gd name="connsiteX1" fmla="*/ 303924 w 363567"/>
              <a:gd name="connsiteY1" fmla="*/ 189835 h 1157575"/>
              <a:gd name="connsiteX2" fmla="*/ 313449 w 363567"/>
              <a:gd name="connsiteY2" fmla="*/ 519400 h 1157575"/>
              <a:gd name="connsiteX3" fmla="*/ 170574 w 363567"/>
              <a:gd name="connsiteY3" fmla="*/ 1157575 h 1157575"/>
              <a:gd name="connsiteX0" fmla="*/ 80691 w 435296"/>
              <a:gd name="connsiteY0" fmla="*/ 9106 h 1246086"/>
              <a:gd name="connsiteX1" fmla="*/ 372156 w 435296"/>
              <a:gd name="connsiteY1" fmla="*/ 278346 h 1246086"/>
              <a:gd name="connsiteX2" fmla="*/ 381681 w 435296"/>
              <a:gd name="connsiteY2" fmla="*/ 607911 h 1246086"/>
              <a:gd name="connsiteX3" fmla="*/ 238806 w 435296"/>
              <a:gd name="connsiteY3" fmla="*/ 1246086 h 1246086"/>
              <a:gd name="connsiteX0" fmla="*/ 0 w 354605"/>
              <a:gd name="connsiteY0" fmla="*/ 0 h 1236980"/>
              <a:gd name="connsiteX1" fmla="*/ 291465 w 354605"/>
              <a:gd name="connsiteY1" fmla="*/ 269240 h 1236980"/>
              <a:gd name="connsiteX2" fmla="*/ 300990 w 354605"/>
              <a:gd name="connsiteY2" fmla="*/ 598805 h 1236980"/>
              <a:gd name="connsiteX3" fmla="*/ 158115 w 354605"/>
              <a:gd name="connsiteY3" fmla="*/ 1236980 h 1236980"/>
              <a:gd name="connsiteX0" fmla="*/ 0 w 374471"/>
              <a:gd name="connsiteY0" fmla="*/ 0 h 1236980"/>
              <a:gd name="connsiteX1" fmla="*/ 335915 w 374471"/>
              <a:gd name="connsiteY1" fmla="*/ 243840 h 1236980"/>
              <a:gd name="connsiteX2" fmla="*/ 300990 w 374471"/>
              <a:gd name="connsiteY2" fmla="*/ 598805 h 1236980"/>
              <a:gd name="connsiteX3" fmla="*/ 158115 w 374471"/>
              <a:gd name="connsiteY3" fmla="*/ 1236980 h 1236980"/>
              <a:gd name="connsiteX0" fmla="*/ 0 w 367698"/>
              <a:gd name="connsiteY0" fmla="*/ 0 h 1151255"/>
              <a:gd name="connsiteX1" fmla="*/ 329565 w 367698"/>
              <a:gd name="connsiteY1" fmla="*/ 158115 h 1151255"/>
              <a:gd name="connsiteX2" fmla="*/ 294640 w 367698"/>
              <a:gd name="connsiteY2" fmla="*/ 513080 h 1151255"/>
              <a:gd name="connsiteX3" fmla="*/ 151765 w 367698"/>
              <a:gd name="connsiteY3" fmla="*/ 1151255 h 1151255"/>
              <a:gd name="connsiteX0" fmla="*/ 0 w 367698"/>
              <a:gd name="connsiteY0" fmla="*/ 0 h 1151255"/>
              <a:gd name="connsiteX1" fmla="*/ 329565 w 367698"/>
              <a:gd name="connsiteY1" fmla="*/ 158115 h 1151255"/>
              <a:gd name="connsiteX2" fmla="*/ 294640 w 367698"/>
              <a:gd name="connsiteY2" fmla="*/ 513080 h 1151255"/>
              <a:gd name="connsiteX3" fmla="*/ 151765 w 367698"/>
              <a:gd name="connsiteY3" fmla="*/ 1151255 h 1151255"/>
              <a:gd name="connsiteX0" fmla="*/ 0 w 350232"/>
              <a:gd name="connsiteY0" fmla="*/ 0 h 1151255"/>
              <a:gd name="connsiteX1" fmla="*/ 291465 w 350232"/>
              <a:gd name="connsiteY1" fmla="*/ 281940 h 1151255"/>
              <a:gd name="connsiteX2" fmla="*/ 294640 w 350232"/>
              <a:gd name="connsiteY2" fmla="*/ 513080 h 1151255"/>
              <a:gd name="connsiteX3" fmla="*/ 151765 w 350232"/>
              <a:gd name="connsiteY3" fmla="*/ 1151255 h 1151255"/>
              <a:gd name="connsiteX0" fmla="*/ 0 w 294640"/>
              <a:gd name="connsiteY0" fmla="*/ 0 h 1151255"/>
              <a:gd name="connsiteX1" fmla="*/ 294640 w 294640"/>
              <a:gd name="connsiteY1" fmla="*/ 513080 h 1151255"/>
              <a:gd name="connsiteX2" fmla="*/ 151765 w 294640"/>
              <a:gd name="connsiteY2" fmla="*/ 1151255 h 1151255"/>
              <a:gd name="connsiteX0" fmla="*/ 0 w 307340"/>
              <a:gd name="connsiteY0" fmla="*/ 0 h 1151255"/>
              <a:gd name="connsiteX1" fmla="*/ 307340 w 307340"/>
              <a:gd name="connsiteY1" fmla="*/ 395605 h 1151255"/>
              <a:gd name="connsiteX2" fmla="*/ 151765 w 307340"/>
              <a:gd name="connsiteY2" fmla="*/ 1151255 h 1151255"/>
              <a:gd name="connsiteX0" fmla="*/ 0 w 307461"/>
              <a:gd name="connsiteY0" fmla="*/ 0 h 1151255"/>
              <a:gd name="connsiteX1" fmla="*/ 307340 w 307461"/>
              <a:gd name="connsiteY1" fmla="*/ 395605 h 1151255"/>
              <a:gd name="connsiteX2" fmla="*/ 151765 w 307461"/>
              <a:gd name="connsiteY2" fmla="*/ 1151255 h 1151255"/>
              <a:gd name="connsiteX0" fmla="*/ 0 w 307461"/>
              <a:gd name="connsiteY0" fmla="*/ 0 h 1151255"/>
              <a:gd name="connsiteX1" fmla="*/ 307340 w 307461"/>
              <a:gd name="connsiteY1" fmla="*/ 395605 h 1151255"/>
              <a:gd name="connsiteX2" fmla="*/ 151765 w 307461"/>
              <a:gd name="connsiteY2" fmla="*/ 1151255 h 1151255"/>
              <a:gd name="connsiteX0" fmla="*/ 0 w 307528"/>
              <a:gd name="connsiteY0" fmla="*/ 0 h 1151255"/>
              <a:gd name="connsiteX1" fmla="*/ 307340 w 307528"/>
              <a:gd name="connsiteY1" fmla="*/ 395605 h 1151255"/>
              <a:gd name="connsiteX2" fmla="*/ 151765 w 307528"/>
              <a:gd name="connsiteY2" fmla="*/ 1151255 h 1151255"/>
              <a:gd name="connsiteX0" fmla="*/ 108585 w 193537"/>
              <a:gd name="connsiteY0" fmla="*/ 0 h 1151255"/>
              <a:gd name="connsiteX1" fmla="*/ 155575 w 193537"/>
              <a:gd name="connsiteY1" fmla="*/ 395605 h 1151255"/>
              <a:gd name="connsiteX2" fmla="*/ 0 w 193537"/>
              <a:gd name="connsiteY2" fmla="*/ 1151255 h 1151255"/>
              <a:gd name="connsiteX0" fmla="*/ 108585 w 237024"/>
              <a:gd name="connsiteY0" fmla="*/ 0 h 1151255"/>
              <a:gd name="connsiteX1" fmla="*/ 231775 w 237024"/>
              <a:gd name="connsiteY1" fmla="*/ 408305 h 1151255"/>
              <a:gd name="connsiteX2" fmla="*/ 0 w 237024"/>
              <a:gd name="connsiteY2" fmla="*/ 1151255 h 1151255"/>
              <a:gd name="connsiteX0" fmla="*/ 83185 w 233667"/>
              <a:gd name="connsiteY0" fmla="*/ 0 h 1132205"/>
              <a:gd name="connsiteX1" fmla="*/ 231775 w 233667"/>
              <a:gd name="connsiteY1" fmla="*/ 389255 h 1132205"/>
              <a:gd name="connsiteX2" fmla="*/ 0 w 233667"/>
              <a:gd name="connsiteY2" fmla="*/ 1132205 h 113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67" h="1132205">
                <a:moveTo>
                  <a:pt x="83185" y="0"/>
                </a:moveTo>
                <a:cubicBezTo>
                  <a:pt x="236643" y="68792"/>
                  <a:pt x="238231" y="197379"/>
                  <a:pt x="231775" y="389255"/>
                </a:cubicBezTo>
                <a:cubicBezTo>
                  <a:pt x="203200" y="624205"/>
                  <a:pt x="22225" y="927417"/>
                  <a:pt x="0" y="1132205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08672"/>
              </p:ext>
            </p:extLst>
          </p:nvPr>
        </p:nvGraphicFramePr>
        <p:xfrm>
          <a:off x="675207" y="1714401"/>
          <a:ext cx="4366100" cy="652450"/>
        </p:xfrm>
        <a:graphic>
          <a:graphicData uri="http://schemas.openxmlformats.org/drawingml/2006/table">
            <a:tbl>
              <a:tblPr/>
              <a:tblGrid>
                <a:gridCol w="873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8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6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16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</a:t>
                      </a:r>
                      <a:r>
                        <a:rPr lang="en-US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1600" b="1" i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E</a:t>
                      </a:r>
                      <a:r>
                        <a:rPr lang="en-US" sz="1600" b="1" i="0" baseline="-25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</a:t>
                      </a:r>
                      <a:r>
                        <a:rPr lang="en-US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16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16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yz</a:t>
                      </a:r>
                      <a:r>
                        <a:rPr lang="en-US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16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i="1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</a:t>
                      </a:r>
                      <a:r>
                        <a:rPr lang="en-US" sz="16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r>
                        <a:rPr lang="en-US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600" b="1" i="0" baseline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ГПа</a:t>
                      </a:r>
                      <a:endParaRPr lang="ru-RU" sz="16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i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Ν</a:t>
                      </a:r>
                      <a:r>
                        <a:rPr lang="en-US" sz="1600" b="1" i="0" baseline="-250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xy</a:t>
                      </a:r>
                      <a:endParaRPr lang="ru-RU" sz="1600" b="1" i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ru-RU" sz="16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Объект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29280"/>
              </p:ext>
            </p:extLst>
          </p:nvPr>
        </p:nvGraphicFramePr>
        <p:xfrm>
          <a:off x="1109663" y="1315914"/>
          <a:ext cx="13827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85" name="Уравнение" r:id="rId6" imgW="812520" imgH="203040" progId="Equation.3">
                  <p:embed/>
                </p:oleObj>
              </mc:Choice>
              <mc:Fallback>
                <p:oleObj name="Уравнение" r:id="rId6" imgW="812520" imgH="203040" progId="Equation.3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315914"/>
                        <a:ext cx="1382712" cy="344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Объект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601711"/>
              </p:ext>
            </p:extLst>
          </p:nvPr>
        </p:nvGraphicFramePr>
        <p:xfrm>
          <a:off x="3059832" y="1275909"/>
          <a:ext cx="1597813" cy="388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86" name="Уравнение" r:id="rId8" imgW="939600" imgH="228600" progId="Equation.3">
                  <p:embed/>
                </p:oleObj>
              </mc:Choice>
              <mc:Fallback>
                <p:oleObj name="Уравнение" r:id="rId8" imgW="939600" imgH="228600" progId="Equation.3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275909"/>
                        <a:ext cx="1597813" cy="3884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ъект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57132"/>
              </p:ext>
            </p:extLst>
          </p:nvPr>
        </p:nvGraphicFramePr>
        <p:xfrm>
          <a:off x="929145" y="2490540"/>
          <a:ext cx="1842655" cy="362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87" name="Уравнение" r:id="rId10" imgW="1231560" imgH="241200" progId="Equation.3">
                  <p:embed/>
                </p:oleObj>
              </mc:Choice>
              <mc:Fallback>
                <p:oleObj name="Уравнение" r:id="rId10" imgW="1231560" imgH="241200" progId="Equation.3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145" y="2490540"/>
                        <a:ext cx="1842655" cy="362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Прямоугольник 45"/>
          <p:cNvSpPr/>
          <p:nvPr/>
        </p:nvSpPr>
        <p:spPr>
          <a:xfrm>
            <a:off x="2987824" y="2473301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препрег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 г/м</a:t>
            </a:r>
            <a:r>
              <a:rPr lang="ru-RU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44638" y="2852936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дефект –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цилиндр диаметром 20 мм и массой 100 г</a:t>
            </a:r>
          </a:p>
        </p:txBody>
      </p:sp>
    </p:spTree>
    <p:extLst>
      <p:ext uri="{BB962C8B-B14F-4D97-AF65-F5344CB8AC3E}">
        <p14:creationId xmlns:p14="http://schemas.microsoft.com/office/powerpoint/2010/main" val="133498108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20688"/>
          </a:xfrm>
          <a:noFill/>
          <a:ln/>
        </p:spPr>
        <p:txBody>
          <a:bodyPr/>
          <a:lstStyle/>
          <a:p>
            <a:r>
              <a:rPr lang="ru-RU" sz="3000" b="1" dirty="0">
                <a:solidFill>
                  <a:srgbClr val="000099"/>
                </a:solidFill>
              </a:rPr>
              <a:t>Локализация неоднородности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56" y="1107133"/>
            <a:ext cx="6721289" cy="2814424"/>
          </a:xfrm>
          <a:prstGeom prst="rect">
            <a:avLst/>
          </a:prstGeom>
        </p:spPr>
      </p:pic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5561"/>
              </p:ext>
            </p:extLst>
          </p:nvPr>
        </p:nvGraphicFramePr>
        <p:xfrm>
          <a:off x="4351784" y="980133"/>
          <a:ext cx="56991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2" name="Уравнение" r:id="rId4" imgW="330120" imgH="203040" progId="Equation.3">
                  <p:embed/>
                </p:oleObj>
              </mc:Choice>
              <mc:Fallback>
                <p:oleObj name="Уравнение" r:id="rId4" imgW="330120" imgH="20304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784" y="980133"/>
                        <a:ext cx="569912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162108"/>
              </p:ext>
            </p:extLst>
          </p:nvPr>
        </p:nvGraphicFramePr>
        <p:xfrm>
          <a:off x="2495820" y="921395"/>
          <a:ext cx="2857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3" name="Уравнение" r:id="rId6" imgW="164880" imgH="215640" progId="Equation.3">
                  <p:embed/>
                </p:oleObj>
              </mc:Choice>
              <mc:Fallback>
                <p:oleObj name="Уравнение" r:id="rId6" imgW="164880" imgH="215640" progId="Equation.3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820" y="921395"/>
                        <a:ext cx="28575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60258"/>
              </p:ext>
            </p:extLst>
          </p:nvPr>
        </p:nvGraphicFramePr>
        <p:xfrm>
          <a:off x="6369050" y="921743"/>
          <a:ext cx="3063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4" name="Уравнение" r:id="rId8" imgW="177480" imgH="215640" progId="Equation.3">
                  <p:embed/>
                </p:oleObj>
              </mc:Choice>
              <mc:Fallback>
                <p:oleObj name="Уравнение" r:id="rId8" imgW="177480" imgH="215640" progId="Equation.3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921743"/>
                        <a:ext cx="306388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049638"/>
              </p:ext>
            </p:extLst>
          </p:nvPr>
        </p:nvGraphicFramePr>
        <p:xfrm>
          <a:off x="1889125" y="4456113"/>
          <a:ext cx="15001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5" name="Уравнение" r:id="rId10" imgW="1002960" imgH="241200" progId="Equation.3">
                  <p:embed/>
                </p:oleObj>
              </mc:Choice>
              <mc:Fallback>
                <p:oleObj name="Уравнение" r:id="rId10" imgW="1002960" imgH="241200" progId="Equation.3">
                  <p:embed/>
                  <p:pic>
                    <p:nvPicPr>
                      <p:cNvPr id="28" name="Объ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4456113"/>
                        <a:ext cx="1500188" cy="358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33339" y="4082291"/>
            <a:ext cx="321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Реальное положение: (-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25529" y="4994886"/>
            <a:ext cx="2886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Восстановленные размеры: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вдоль оси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вдоль оси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06752"/>
              </p:ext>
            </p:extLst>
          </p:nvPr>
        </p:nvGraphicFramePr>
        <p:xfrm>
          <a:off x="5730875" y="4456113"/>
          <a:ext cx="1254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6" name="Уравнение" r:id="rId12" imgW="838080" imgH="241200" progId="Equation.3">
                  <p:embed/>
                </p:oleObj>
              </mc:Choice>
              <mc:Fallback>
                <p:oleObj name="Уравнение" r:id="rId12" imgW="838080" imgH="241200" progId="Equation.3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4456113"/>
                        <a:ext cx="1254125" cy="358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854024" y="4082291"/>
            <a:ext cx="306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Реальное положение: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4048" y="4994886"/>
            <a:ext cx="2886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Восстановленные размеры: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вдоль оси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вдоль оси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23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</a:p>
        </p:txBody>
      </p:sp>
    </p:spTree>
    <p:extLst>
      <p:ext uri="{BB962C8B-B14F-4D97-AF65-F5344CB8AC3E}">
        <p14:creationId xmlns:p14="http://schemas.microsoft.com/office/powerpoint/2010/main" val="18313908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Text Box 2"/>
          <p:cNvSpPr txBox="1">
            <a:spLocks noChangeArrowheads="1"/>
          </p:cNvSpPr>
          <p:nvPr/>
        </p:nvSpPr>
        <p:spPr bwMode="auto">
          <a:xfrm>
            <a:off x="1928794" y="963305"/>
            <a:ext cx="51998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6000" b="1" dirty="0">
                <a:solidFill>
                  <a:srgbClr val="000099"/>
                </a:solidFill>
              </a:rPr>
              <a:t>Спасибо за внимание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3785039"/>
            <a:ext cx="8064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indent="-3175" algn="just">
              <a:lnSpc>
                <a:spcPct val="125000"/>
              </a:lnSpc>
              <a:tabLst>
                <a:tab pos="541338" algn="l"/>
              </a:tabLst>
            </a:pPr>
            <a:r>
              <a:rPr lang="ru-RU" sz="1600" dirty="0"/>
              <a:t>Работа выполняется в рамках проектной части государственного задания </a:t>
            </a:r>
            <a:r>
              <a:rPr lang="ru-RU" sz="1600" dirty="0"/>
              <a:t> коллективам исследовательских центров и научных лабораторий образовательных организаций высшего образования, подведомственных Министерству образования и науки России</a:t>
            </a:r>
            <a:endParaRPr lang="en-US" sz="1600" dirty="0"/>
          </a:p>
          <a:p>
            <a:pPr marL="3175" indent="-3175" algn="just">
              <a:lnSpc>
                <a:spcPct val="125000"/>
              </a:lnSpc>
              <a:tabLst>
                <a:tab pos="541338" algn="l"/>
              </a:tabLst>
            </a:pPr>
            <a:endParaRPr lang="en-US" sz="1600" dirty="0"/>
          </a:p>
          <a:p>
            <a:pPr marL="3175" indent="-3175" algn="just">
              <a:lnSpc>
                <a:spcPct val="125000"/>
              </a:lnSpc>
              <a:tabLst>
                <a:tab pos="541338" algn="l"/>
              </a:tabLst>
            </a:pPr>
            <a:r>
              <a:rPr lang="ru-RU" sz="1600" dirty="0"/>
              <a:t>Совместные исследования с немецкими коллегами поддержаны </a:t>
            </a:r>
            <a:r>
              <a:rPr lang="ru-RU" sz="1600" dirty="0"/>
              <a:t>Фондом Александра фон Гумбольдта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55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4404"/>
            <a:ext cx="9144000" cy="615704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Актуальность темы исследований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302234" y="2708920"/>
            <a:ext cx="1720068" cy="1224716"/>
            <a:chOff x="317447" y="2420308"/>
            <a:chExt cx="1720068" cy="1224716"/>
          </a:xfrm>
        </p:grpSpPr>
        <p:grpSp>
          <p:nvGrpSpPr>
            <p:cNvPr id="3" name="Группа 105"/>
            <p:cNvGrpSpPr/>
            <p:nvPr/>
          </p:nvGrpSpPr>
          <p:grpSpPr>
            <a:xfrm flipH="1">
              <a:off x="317447" y="2420308"/>
              <a:ext cx="1648060" cy="1224716"/>
              <a:chOff x="3500431" y="642918"/>
              <a:chExt cx="2286016" cy="1714512"/>
            </a:xfrm>
          </p:grpSpPr>
          <p:pic>
            <p:nvPicPr>
              <p:cNvPr id="27" name="Рисунок 26" descr="58540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00431" y="642918"/>
                <a:ext cx="2286016" cy="1714512"/>
              </a:xfrm>
              <a:prstGeom prst="rect">
                <a:avLst/>
              </a:prstGeom>
            </p:spPr>
          </p:pic>
          <p:sp>
            <p:nvSpPr>
              <p:cNvPr id="29" name="Овал 28"/>
              <p:cNvSpPr>
                <a:spLocks noChangeAspect="1"/>
              </p:cNvSpPr>
              <p:nvPr/>
            </p:nvSpPr>
            <p:spPr>
              <a:xfrm>
                <a:off x="4500562" y="1571612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Овал 29"/>
              <p:cNvSpPr>
                <a:spLocks noChangeAspect="1"/>
              </p:cNvSpPr>
              <p:nvPr/>
            </p:nvSpPr>
            <p:spPr>
              <a:xfrm>
                <a:off x="4628196" y="1446072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Овал 30"/>
              <p:cNvSpPr>
                <a:spLocks noChangeAspect="1"/>
              </p:cNvSpPr>
              <p:nvPr/>
            </p:nvSpPr>
            <p:spPr>
              <a:xfrm>
                <a:off x="5143504" y="1142984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Овал 31"/>
              <p:cNvSpPr>
                <a:spLocks noChangeAspect="1"/>
              </p:cNvSpPr>
              <p:nvPr/>
            </p:nvSpPr>
            <p:spPr>
              <a:xfrm>
                <a:off x="5357818" y="1214422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Овал 32"/>
              <p:cNvSpPr>
                <a:spLocks noChangeAspect="1"/>
              </p:cNvSpPr>
              <p:nvPr/>
            </p:nvSpPr>
            <p:spPr>
              <a:xfrm>
                <a:off x="5072066" y="1357298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Овал 34"/>
              <p:cNvSpPr>
                <a:spLocks noChangeAspect="1"/>
              </p:cNvSpPr>
              <p:nvPr/>
            </p:nvSpPr>
            <p:spPr>
              <a:xfrm>
                <a:off x="3857620" y="1892227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Овал 35"/>
              <p:cNvSpPr>
                <a:spLocks noChangeAspect="1"/>
              </p:cNvSpPr>
              <p:nvPr/>
            </p:nvSpPr>
            <p:spPr>
              <a:xfrm>
                <a:off x="4214810" y="1671148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Овал 36"/>
              <p:cNvSpPr>
                <a:spLocks noChangeAspect="1"/>
              </p:cNvSpPr>
              <p:nvPr/>
            </p:nvSpPr>
            <p:spPr>
              <a:xfrm>
                <a:off x="4949048" y="1244483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Овал 37"/>
              <p:cNvSpPr>
                <a:spLocks noChangeAspect="1"/>
              </p:cNvSpPr>
              <p:nvPr/>
            </p:nvSpPr>
            <p:spPr>
              <a:xfrm>
                <a:off x="4836364" y="1435179"/>
                <a:ext cx="57149" cy="36575"/>
              </a:xfrm>
              <a:prstGeom prst="ellipse">
                <a:avLst/>
              </a:prstGeom>
              <a:solidFill>
                <a:srgbClr val="CC33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0" name="Прямая соединительная линия 39"/>
              <p:cNvCxnSpPr>
                <a:stCxn id="35" idx="7"/>
                <a:endCxn id="36" idx="3"/>
              </p:cNvCxnSpPr>
              <p:nvPr/>
            </p:nvCxnSpPr>
            <p:spPr>
              <a:xfrm rot="5400000" flipH="1" flipV="1">
                <a:off x="3967181" y="1641586"/>
                <a:ext cx="195216" cy="316779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единительная линия 42"/>
              <p:cNvCxnSpPr>
                <a:stCxn id="36" idx="7"/>
                <a:endCxn id="29" idx="3"/>
              </p:cNvCxnSpPr>
              <p:nvPr/>
            </p:nvCxnSpPr>
            <p:spPr>
              <a:xfrm rot="5400000" flipH="1" flipV="1">
                <a:off x="4349424" y="1516998"/>
                <a:ext cx="73673" cy="245341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/>
              <p:cNvCxnSpPr>
                <a:stCxn id="29" idx="7"/>
                <a:endCxn id="30" idx="3"/>
              </p:cNvCxnSpPr>
              <p:nvPr/>
            </p:nvCxnSpPr>
            <p:spPr>
              <a:xfrm rot="5400000" flipH="1" flipV="1">
                <a:off x="4543115" y="1483519"/>
                <a:ext cx="99677" cy="87223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/>
              <p:cNvCxnSpPr>
                <a:stCxn id="30" idx="6"/>
                <a:endCxn id="38" idx="2"/>
              </p:cNvCxnSpPr>
              <p:nvPr/>
            </p:nvCxnSpPr>
            <p:spPr>
              <a:xfrm flipV="1">
                <a:off x="4685345" y="1453467"/>
                <a:ext cx="151019" cy="10893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/>
              <p:cNvCxnSpPr>
                <a:stCxn id="38" idx="7"/>
                <a:endCxn id="33" idx="3"/>
              </p:cNvCxnSpPr>
              <p:nvPr/>
            </p:nvCxnSpPr>
            <p:spPr>
              <a:xfrm rot="5400000" flipH="1" flipV="1">
                <a:off x="4956780" y="1316881"/>
                <a:ext cx="52018" cy="195291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единительная линия 53"/>
              <p:cNvCxnSpPr>
                <a:stCxn id="38" idx="0"/>
                <a:endCxn id="37" idx="3"/>
              </p:cNvCxnSpPr>
              <p:nvPr/>
            </p:nvCxnSpPr>
            <p:spPr>
              <a:xfrm rot="5400000" flipH="1" flipV="1">
                <a:off x="4831440" y="1309202"/>
                <a:ext cx="159477" cy="92478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/>
              <p:cNvCxnSpPr>
                <a:stCxn id="37" idx="7"/>
                <a:endCxn id="32" idx="2"/>
              </p:cNvCxnSpPr>
              <p:nvPr/>
            </p:nvCxnSpPr>
            <p:spPr>
              <a:xfrm rot="5400000" flipH="1" flipV="1">
                <a:off x="5169259" y="1061280"/>
                <a:ext cx="17129" cy="359990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/>
              <p:cNvCxnSpPr>
                <a:stCxn id="33" idx="0"/>
                <a:endCxn id="31" idx="4"/>
              </p:cNvCxnSpPr>
              <p:nvPr/>
            </p:nvCxnSpPr>
            <p:spPr>
              <a:xfrm rot="5400000" flipH="1" flipV="1">
                <a:off x="5047491" y="1232710"/>
                <a:ext cx="177739" cy="71438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/>
              <p:cNvCxnSpPr>
                <a:stCxn id="33" idx="7"/>
                <a:endCxn id="32" idx="3"/>
              </p:cNvCxnSpPr>
              <p:nvPr/>
            </p:nvCxnSpPr>
            <p:spPr>
              <a:xfrm rot="5400000" flipH="1" flipV="1">
                <a:off x="5185010" y="1181478"/>
                <a:ext cx="117013" cy="245341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единительная линия 64"/>
              <p:cNvCxnSpPr>
                <a:stCxn id="29" idx="7"/>
                <a:endCxn id="38" idx="3"/>
              </p:cNvCxnSpPr>
              <p:nvPr/>
            </p:nvCxnSpPr>
            <p:spPr>
              <a:xfrm rot="5400000" flipH="1" flipV="1">
                <a:off x="4641752" y="1373988"/>
                <a:ext cx="110570" cy="295391"/>
              </a:xfrm>
              <a:prstGeom prst="line">
                <a:avLst/>
              </a:prstGeom>
              <a:ln w="9525">
                <a:solidFill>
                  <a:srgbClr val="FFFF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Прямоугольник 108"/>
            <p:cNvSpPr/>
            <p:nvPr/>
          </p:nvSpPr>
          <p:spPr>
            <a:xfrm>
              <a:off x="1070584" y="2636912"/>
              <a:ext cx="9669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Source: </a:t>
              </a:r>
              <a:br>
                <a:rPr lang="en-US" sz="800" dirty="0"/>
              </a:br>
              <a:r>
                <a:rPr lang="en-US" sz="800" dirty="0"/>
                <a:t>3D CAD Browser</a:t>
              </a:r>
              <a:endParaRPr lang="ru-RU" sz="800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2339752" y="1484784"/>
            <a:ext cx="6585846" cy="2263863"/>
            <a:chOff x="3023039" y="1237778"/>
            <a:chExt cx="6585846" cy="2263863"/>
          </a:xfrm>
        </p:grpSpPr>
        <p:pic>
          <p:nvPicPr>
            <p:cNvPr id="15" name="Bild 14" descr="shm-bild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1247070"/>
              <a:ext cx="6162263" cy="2232248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3131840" y="1553246"/>
              <a:ext cx="1120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err="1">
                  <a:solidFill>
                    <a:srgbClr val="000099"/>
                  </a:solidFill>
                </a:rPr>
                <a:t>актуатор</a:t>
              </a:r>
              <a:endParaRPr lang="de-DE" dirty="0">
                <a:solidFill>
                  <a:srgbClr val="000099"/>
                </a:solidFill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023039" y="2947643"/>
              <a:ext cx="14959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ru-RU" dirty="0">
                  <a:solidFill>
                    <a:srgbClr val="000099"/>
                  </a:solidFill>
                </a:rPr>
                <a:t>элемент</a:t>
              </a:r>
              <a:br>
                <a:rPr lang="ru-RU" dirty="0">
                  <a:solidFill>
                    <a:srgbClr val="000099"/>
                  </a:solidFill>
                </a:rPr>
              </a:br>
              <a:r>
                <a:rPr lang="ru-RU" dirty="0">
                  <a:solidFill>
                    <a:srgbClr val="000099"/>
                  </a:solidFill>
                </a:rPr>
                <a:t>конструкции</a:t>
              </a:r>
              <a:endParaRPr lang="de-DE" dirty="0">
                <a:solidFill>
                  <a:srgbClr val="000099"/>
                </a:solidFill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5220072" y="2806460"/>
              <a:ext cx="931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0099"/>
                  </a:solidFill>
                </a:rPr>
                <a:t>сенсор</a:t>
              </a:r>
              <a:endParaRPr lang="de-DE" dirty="0">
                <a:solidFill>
                  <a:srgbClr val="000099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4008831" y="1237778"/>
              <a:ext cx="974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0099"/>
                  </a:solidFill>
                </a:rPr>
                <a:t>дефект</a:t>
              </a:r>
              <a:endParaRPr lang="de-DE" dirty="0">
                <a:solidFill>
                  <a:srgbClr val="000099"/>
                </a:solidFill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8634579" y="3020146"/>
              <a:ext cx="974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0099"/>
                  </a:solidFill>
                </a:rPr>
                <a:t>дефект</a:t>
              </a:r>
              <a:endParaRPr lang="de-DE" dirty="0">
                <a:solidFill>
                  <a:srgbClr val="000099"/>
                </a:solidFill>
              </a:endParaRPr>
            </a:p>
          </p:txBody>
        </p:sp>
        <p:sp>
          <p:nvSpPr>
            <p:cNvPr id="85" name="Textfeld 84"/>
            <p:cNvSpPr txBox="1"/>
            <p:nvPr/>
          </p:nvSpPr>
          <p:spPr>
            <a:xfrm>
              <a:off x="6577608" y="1553246"/>
              <a:ext cx="1120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err="1">
                  <a:solidFill>
                    <a:srgbClr val="000099"/>
                  </a:solidFill>
                </a:rPr>
                <a:t>актуатор</a:t>
              </a:r>
              <a:endParaRPr lang="de-DE" dirty="0">
                <a:solidFill>
                  <a:srgbClr val="000099"/>
                </a:solidFill>
              </a:endParaRPr>
            </a:p>
          </p:txBody>
        </p:sp>
      </p:grpSp>
      <p:sp>
        <p:nvSpPr>
          <p:cNvPr id="78" name="Rectangle 53"/>
          <p:cNvSpPr>
            <a:spLocks noChangeArrowheads="1"/>
          </p:cNvSpPr>
          <p:nvPr/>
        </p:nvSpPr>
        <p:spPr bwMode="auto">
          <a:xfrm>
            <a:off x="3681863" y="4705129"/>
            <a:ext cx="477856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ru-RU" sz="2000" b="1" dirty="0">
                <a:solidFill>
                  <a:srgbClr val="000099"/>
                </a:solidFill>
              </a:rPr>
              <a:t>Основной элемент системы диагностики – распределенная сеть активных/пассивных сенсоров</a:t>
            </a:r>
          </a:p>
        </p:txBody>
      </p:sp>
      <p:pic>
        <p:nvPicPr>
          <p:cNvPr id="80" name="Рисунок 79" descr="fig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364" y="4135267"/>
            <a:ext cx="2568491" cy="2104228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77361" y="1412776"/>
            <a:ext cx="2478415" cy="1440160"/>
            <a:chOff x="51961" y="1085863"/>
            <a:chExt cx="2478415" cy="1440160"/>
          </a:xfrm>
        </p:grpSpPr>
        <p:pic>
          <p:nvPicPr>
            <p:cNvPr id="108" name="Рисунок 107" descr="0908hpc-smart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1" y="1085863"/>
              <a:ext cx="2478415" cy="1440160"/>
            </a:xfrm>
            <a:prstGeom prst="rect">
              <a:avLst/>
            </a:prstGeom>
          </p:spPr>
        </p:pic>
        <p:sp>
          <p:nvSpPr>
            <p:cNvPr id="26" name="Прямоугольник 25"/>
            <p:cNvSpPr/>
            <p:nvPr/>
          </p:nvSpPr>
          <p:spPr>
            <a:xfrm>
              <a:off x="1257657" y="2133436"/>
              <a:ext cx="85186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Source: Airbus</a:t>
              </a:r>
              <a:endParaRPr lang="ru-RU" sz="800" dirty="0"/>
            </a:p>
          </p:txBody>
        </p:sp>
      </p:grpSp>
      <p:sp>
        <p:nvSpPr>
          <p:cNvPr id="42" name="Прямоугольник 41"/>
          <p:cNvSpPr/>
          <p:nvPr/>
        </p:nvSpPr>
        <p:spPr>
          <a:xfrm>
            <a:off x="179512" y="692696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sz="2000" b="1" dirty="0">
                <a:solidFill>
                  <a:srgbClr val="009900"/>
                </a:solidFill>
                <a:cs typeface="Times New Roman" pitchFamily="18" charset="0"/>
              </a:rPr>
              <a:t>Диагностика и мониторинг состояния тонкостенный инженерных конструкций бегущими упругими волнами</a:t>
            </a:r>
            <a:endParaRPr lang="de-DE" sz="2000" b="1" i="1" dirty="0">
              <a:solidFill>
                <a:srgbClr val="0099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7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/>
          <p:nvPr/>
        </p:nvSpPr>
        <p:spPr>
          <a:xfrm>
            <a:off x="539552" y="2250180"/>
            <a:ext cx="4199709" cy="3633290"/>
          </a:xfrm>
          <a:custGeom>
            <a:avLst/>
            <a:gdLst>
              <a:gd name="connsiteX0" fmla="*/ 739588 w 3899647"/>
              <a:gd name="connsiteY0" fmla="*/ 403412 h 3590365"/>
              <a:gd name="connsiteX1" fmla="*/ 2353235 w 3899647"/>
              <a:gd name="connsiteY1" fmla="*/ 0 h 3590365"/>
              <a:gd name="connsiteX2" fmla="*/ 3509682 w 3899647"/>
              <a:gd name="connsiteY2" fmla="*/ 605118 h 3590365"/>
              <a:gd name="connsiteX3" fmla="*/ 3899647 w 3899647"/>
              <a:gd name="connsiteY3" fmla="*/ 2030506 h 3590365"/>
              <a:gd name="connsiteX4" fmla="*/ 3576918 w 3899647"/>
              <a:gd name="connsiteY4" fmla="*/ 3173506 h 3590365"/>
              <a:gd name="connsiteX5" fmla="*/ 1640541 w 3899647"/>
              <a:gd name="connsiteY5" fmla="*/ 3590365 h 3590365"/>
              <a:gd name="connsiteX6" fmla="*/ 403412 w 3899647"/>
              <a:gd name="connsiteY6" fmla="*/ 3213847 h 3590365"/>
              <a:gd name="connsiteX7" fmla="*/ 0 w 3899647"/>
              <a:gd name="connsiteY7" fmla="*/ 1667435 h 3590365"/>
              <a:gd name="connsiteX8" fmla="*/ 739588 w 3899647"/>
              <a:gd name="connsiteY8" fmla="*/ 403412 h 3590365"/>
              <a:gd name="connsiteX0" fmla="*/ 739588 w 3899647"/>
              <a:gd name="connsiteY0" fmla="*/ 407860 h 3594813"/>
              <a:gd name="connsiteX1" fmla="*/ 2353235 w 3899647"/>
              <a:gd name="connsiteY1" fmla="*/ 4448 h 3594813"/>
              <a:gd name="connsiteX2" fmla="*/ 3509682 w 3899647"/>
              <a:gd name="connsiteY2" fmla="*/ 609566 h 3594813"/>
              <a:gd name="connsiteX3" fmla="*/ 3899647 w 3899647"/>
              <a:gd name="connsiteY3" fmla="*/ 2034954 h 3594813"/>
              <a:gd name="connsiteX4" fmla="*/ 3576918 w 3899647"/>
              <a:gd name="connsiteY4" fmla="*/ 3177954 h 3594813"/>
              <a:gd name="connsiteX5" fmla="*/ 1640541 w 3899647"/>
              <a:gd name="connsiteY5" fmla="*/ 3594813 h 3594813"/>
              <a:gd name="connsiteX6" fmla="*/ 403412 w 3899647"/>
              <a:gd name="connsiteY6" fmla="*/ 3218295 h 3594813"/>
              <a:gd name="connsiteX7" fmla="*/ 0 w 3899647"/>
              <a:gd name="connsiteY7" fmla="*/ 1671883 h 3594813"/>
              <a:gd name="connsiteX8" fmla="*/ 739588 w 3899647"/>
              <a:gd name="connsiteY8" fmla="*/ 407860 h 3594813"/>
              <a:gd name="connsiteX0" fmla="*/ 739588 w 3899647"/>
              <a:gd name="connsiteY0" fmla="*/ 407860 h 3594813"/>
              <a:gd name="connsiteX1" fmla="*/ 2353235 w 3899647"/>
              <a:gd name="connsiteY1" fmla="*/ 4448 h 3594813"/>
              <a:gd name="connsiteX2" fmla="*/ 3509682 w 3899647"/>
              <a:gd name="connsiteY2" fmla="*/ 609566 h 3594813"/>
              <a:gd name="connsiteX3" fmla="*/ 3899647 w 3899647"/>
              <a:gd name="connsiteY3" fmla="*/ 2034954 h 3594813"/>
              <a:gd name="connsiteX4" fmla="*/ 3576918 w 3899647"/>
              <a:gd name="connsiteY4" fmla="*/ 3177954 h 3594813"/>
              <a:gd name="connsiteX5" fmla="*/ 1640541 w 3899647"/>
              <a:gd name="connsiteY5" fmla="*/ 3594813 h 3594813"/>
              <a:gd name="connsiteX6" fmla="*/ 403412 w 3899647"/>
              <a:gd name="connsiteY6" fmla="*/ 3218295 h 3594813"/>
              <a:gd name="connsiteX7" fmla="*/ 0 w 3899647"/>
              <a:gd name="connsiteY7" fmla="*/ 1671883 h 3594813"/>
              <a:gd name="connsiteX8" fmla="*/ 739588 w 3899647"/>
              <a:gd name="connsiteY8" fmla="*/ 407860 h 3594813"/>
              <a:gd name="connsiteX0" fmla="*/ 739588 w 3958439"/>
              <a:gd name="connsiteY0" fmla="*/ 407860 h 3594813"/>
              <a:gd name="connsiteX1" fmla="*/ 2353235 w 3958439"/>
              <a:gd name="connsiteY1" fmla="*/ 4448 h 3594813"/>
              <a:gd name="connsiteX2" fmla="*/ 3509682 w 3958439"/>
              <a:gd name="connsiteY2" fmla="*/ 609566 h 3594813"/>
              <a:gd name="connsiteX3" fmla="*/ 3899647 w 3958439"/>
              <a:gd name="connsiteY3" fmla="*/ 2034954 h 3594813"/>
              <a:gd name="connsiteX4" fmla="*/ 3576918 w 3958439"/>
              <a:gd name="connsiteY4" fmla="*/ 3177954 h 3594813"/>
              <a:gd name="connsiteX5" fmla="*/ 1640541 w 3958439"/>
              <a:gd name="connsiteY5" fmla="*/ 3594813 h 3594813"/>
              <a:gd name="connsiteX6" fmla="*/ 403412 w 3958439"/>
              <a:gd name="connsiteY6" fmla="*/ 3218295 h 3594813"/>
              <a:gd name="connsiteX7" fmla="*/ 0 w 3958439"/>
              <a:gd name="connsiteY7" fmla="*/ 1671883 h 3594813"/>
              <a:gd name="connsiteX8" fmla="*/ 739588 w 3958439"/>
              <a:gd name="connsiteY8" fmla="*/ 407860 h 3594813"/>
              <a:gd name="connsiteX0" fmla="*/ 739588 w 3984549"/>
              <a:gd name="connsiteY0" fmla="*/ 407860 h 3594813"/>
              <a:gd name="connsiteX1" fmla="*/ 2353235 w 3984549"/>
              <a:gd name="connsiteY1" fmla="*/ 4448 h 3594813"/>
              <a:gd name="connsiteX2" fmla="*/ 3509682 w 3984549"/>
              <a:gd name="connsiteY2" fmla="*/ 609566 h 3594813"/>
              <a:gd name="connsiteX3" fmla="*/ 3899647 w 3984549"/>
              <a:gd name="connsiteY3" fmla="*/ 2034954 h 3594813"/>
              <a:gd name="connsiteX4" fmla="*/ 3576918 w 3984549"/>
              <a:gd name="connsiteY4" fmla="*/ 3177954 h 3594813"/>
              <a:gd name="connsiteX5" fmla="*/ 1640541 w 3984549"/>
              <a:gd name="connsiteY5" fmla="*/ 3594813 h 3594813"/>
              <a:gd name="connsiteX6" fmla="*/ 403412 w 3984549"/>
              <a:gd name="connsiteY6" fmla="*/ 3218295 h 3594813"/>
              <a:gd name="connsiteX7" fmla="*/ 0 w 3984549"/>
              <a:gd name="connsiteY7" fmla="*/ 1671883 h 3594813"/>
              <a:gd name="connsiteX8" fmla="*/ 739588 w 3984549"/>
              <a:gd name="connsiteY8" fmla="*/ 407860 h 3594813"/>
              <a:gd name="connsiteX0" fmla="*/ 739588 w 3984549"/>
              <a:gd name="connsiteY0" fmla="*/ 407860 h 3640265"/>
              <a:gd name="connsiteX1" fmla="*/ 2353235 w 3984549"/>
              <a:gd name="connsiteY1" fmla="*/ 4448 h 3640265"/>
              <a:gd name="connsiteX2" fmla="*/ 3509682 w 3984549"/>
              <a:gd name="connsiteY2" fmla="*/ 609566 h 3640265"/>
              <a:gd name="connsiteX3" fmla="*/ 3899647 w 3984549"/>
              <a:gd name="connsiteY3" fmla="*/ 2034954 h 3640265"/>
              <a:gd name="connsiteX4" fmla="*/ 3576918 w 3984549"/>
              <a:gd name="connsiteY4" fmla="*/ 3177954 h 3640265"/>
              <a:gd name="connsiteX5" fmla="*/ 1640541 w 3984549"/>
              <a:gd name="connsiteY5" fmla="*/ 3594813 h 3640265"/>
              <a:gd name="connsiteX6" fmla="*/ 403412 w 3984549"/>
              <a:gd name="connsiteY6" fmla="*/ 3218295 h 3640265"/>
              <a:gd name="connsiteX7" fmla="*/ 0 w 3984549"/>
              <a:gd name="connsiteY7" fmla="*/ 1671883 h 3640265"/>
              <a:gd name="connsiteX8" fmla="*/ 739588 w 3984549"/>
              <a:gd name="connsiteY8" fmla="*/ 407860 h 3640265"/>
              <a:gd name="connsiteX0" fmla="*/ 739588 w 3984549"/>
              <a:gd name="connsiteY0" fmla="*/ 407860 h 3614845"/>
              <a:gd name="connsiteX1" fmla="*/ 2353235 w 3984549"/>
              <a:gd name="connsiteY1" fmla="*/ 4448 h 3614845"/>
              <a:gd name="connsiteX2" fmla="*/ 3509682 w 3984549"/>
              <a:gd name="connsiteY2" fmla="*/ 609566 h 3614845"/>
              <a:gd name="connsiteX3" fmla="*/ 3899647 w 3984549"/>
              <a:gd name="connsiteY3" fmla="*/ 2034954 h 3614845"/>
              <a:gd name="connsiteX4" fmla="*/ 3576918 w 3984549"/>
              <a:gd name="connsiteY4" fmla="*/ 3177954 h 3614845"/>
              <a:gd name="connsiteX5" fmla="*/ 1640541 w 3984549"/>
              <a:gd name="connsiteY5" fmla="*/ 3594813 h 3614845"/>
              <a:gd name="connsiteX6" fmla="*/ 403412 w 3984549"/>
              <a:gd name="connsiteY6" fmla="*/ 3218295 h 3614845"/>
              <a:gd name="connsiteX7" fmla="*/ 0 w 3984549"/>
              <a:gd name="connsiteY7" fmla="*/ 1671883 h 3614845"/>
              <a:gd name="connsiteX8" fmla="*/ 739588 w 3984549"/>
              <a:gd name="connsiteY8" fmla="*/ 407860 h 3614845"/>
              <a:gd name="connsiteX0" fmla="*/ 762607 w 4007568"/>
              <a:gd name="connsiteY0" fmla="*/ 407860 h 3614845"/>
              <a:gd name="connsiteX1" fmla="*/ 2376254 w 4007568"/>
              <a:gd name="connsiteY1" fmla="*/ 4448 h 3614845"/>
              <a:gd name="connsiteX2" fmla="*/ 3532701 w 4007568"/>
              <a:gd name="connsiteY2" fmla="*/ 609566 h 3614845"/>
              <a:gd name="connsiteX3" fmla="*/ 3922666 w 4007568"/>
              <a:gd name="connsiteY3" fmla="*/ 2034954 h 3614845"/>
              <a:gd name="connsiteX4" fmla="*/ 3599937 w 4007568"/>
              <a:gd name="connsiteY4" fmla="*/ 3177954 h 3614845"/>
              <a:gd name="connsiteX5" fmla="*/ 1663560 w 4007568"/>
              <a:gd name="connsiteY5" fmla="*/ 3594813 h 3614845"/>
              <a:gd name="connsiteX6" fmla="*/ 426431 w 4007568"/>
              <a:gd name="connsiteY6" fmla="*/ 3218295 h 3614845"/>
              <a:gd name="connsiteX7" fmla="*/ 23019 w 4007568"/>
              <a:gd name="connsiteY7" fmla="*/ 1671883 h 3614845"/>
              <a:gd name="connsiteX8" fmla="*/ 762607 w 4007568"/>
              <a:gd name="connsiteY8" fmla="*/ 407860 h 3614845"/>
              <a:gd name="connsiteX0" fmla="*/ 739588 w 3984549"/>
              <a:gd name="connsiteY0" fmla="*/ 407860 h 3614845"/>
              <a:gd name="connsiteX1" fmla="*/ 2353235 w 3984549"/>
              <a:gd name="connsiteY1" fmla="*/ 4448 h 3614845"/>
              <a:gd name="connsiteX2" fmla="*/ 3509682 w 3984549"/>
              <a:gd name="connsiteY2" fmla="*/ 609566 h 3614845"/>
              <a:gd name="connsiteX3" fmla="*/ 3899647 w 3984549"/>
              <a:gd name="connsiteY3" fmla="*/ 2034954 h 3614845"/>
              <a:gd name="connsiteX4" fmla="*/ 3576918 w 3984549"/>
              <a:gd name="connsiteY4" fmla="*/ 3177954 h 3614845"/>
              <a:gd name="connsiteX5" fmla="*/ 1640541 w 3984549"/>
              <a:gd name="connsiteY5" fmla="*/ 3594813 h 3614845"/>
              <a:gd name="connsiteX6" fmla="*/ 403412 w 3984549"/>
              <a:gd name="connsiteY6" fmla="*/ 3218295 h 3614845"/>
              <a:gd name="connsiteX7" fmla="*/ 0 w 3984549"/>
              <a:gd name="connsiteY7" fmla="*/ 1671883 h 3614845"/>
              <a:gd name="connsiteX8" fmla="*/ 739588 w 3984549"/>
              <a:gd name="connsiteY8" fmla="*/ 407860 h 3614845"/>
              <a:gd name="connsiteX0" fmla="*/ 739588 w 4005273"/>
              <a:gd name="connsiteY0" fmla="*/ 407860 h 3614845"/>
              <a:gd name="connsiteX1" fmla="*/ 2353235 w 4005273"/>
              <a:gd name="connsiteY1" fmla="*/ 4448 h 3614845"/>
              <a:gd name="connsiteX2" fmla="*/ 3509682 w 4005273"/>
              <a:gd name="connsiteY2" fmla="*/ 609566 h 3614845"/>
              <a:gd name="connsiteX3" fmla="*/ 3899647 w 4005273"/>
              <a:gd name="connsiteY3" fmla="*/ 2034954 h 3614845"/>
              <a:gd name="connsiteX4" fmla="*/ 3576918 w 4005273"/>
              <a:gd name="connsiteY4" fmla="*/ 3177954 h 3614845"/>
              <a:gd name="connsiteX5" fmla="*/ 1640541 w 4005273"/>
              <a:gd name="connsiteY5" fmla="*/ 3594813 h 3614845"/>
              <a:gd name="connsiteX6" fmla="*/ 403412 w 4005273"/>
              <a:gd name="connsiteY6" fmla="*/ 3218295 h 3614845"/>
              <a:gd name="connsiteX7" fmla="*/ 0 w 4005273"/>
              <a:gd name="connsiteY7" fmla="*/ 1671883 h 3614845"/>
              <a:gd name="connsiteX8" fmla="*/ 739588 w 4005273"/>
              <a:gd name="connsiteY8" fmla="*/ 407860 h 3614845"/>
              <a:gd name="connsiteX0" fmla="*/ 739588 w 4005273"/>
              <a:gd name="connsiteY0" fmla="*/ 407860 h 3644691"/>
              <a:gd name="connsiteX1" fmla="*/ 2353235 w 4005273"/>
              <a:gd name="connsiteY1" fmla="*/ 4448 h 3644691"/>
              <a:gd name="connsiteX2" fmla="*/ 3509682 w 4005273"/>
              <a:gd name="connsiteY2" fmla="*/ 609566 h 3644691"/>
              <a:gd name="connsiteX3" fmla="*/ 3899647 w 4005273"/>
              <a:gd name="connsiteY3" fmla="*/ 2034954 h 3644691"/>
              <a:gd name="connsiteX4" fmla="*/ 3576918 w 4005273"/>
              <a:gd name="connsiteY4" fmla="*/ 3177954 h 3644691"/>
              <a:gd name="connsiteX5" fmla="*/ 1640541 w 4005273"/>
              <a:gd name="connsiteY5" fmla="*/ 3594813 h 3644691"/>
              <a:gd name="connsiteX6" fmla="*/ 403412 w 4005273"/>
              <a:gd name="connsiteY6" fmla="*/ 3218295 h 3644691"/>
              <a:gd name="connsiteX7" fmla="*/ 0 w 4005273"/>
              <a:gd name="connsiteY7" fmla="*/ 1671883 h 3644691"/>
              <a:gd name="connsiteX8" fmla="*/ 739588 w 4005273"/>
              <a:gd name="connsiteY8" fmla="*/ 407860 h 3644691"/>
              <a:gd name="connsiteX0" fmla="*/ 874059 w 4139744"/>
              <a:gd name="connsiteY0" fmla="*/ 406868 h 3619780"/>
              <a:gd name="connsiteX1" fmla="*/ 2487706 w 4139744"/>
              <a:gd name="connsiteY1" fmla="*/ 3456 h 3619780"/>
              <a:gd name="connsiteX2" fmla="*/ 3644153 w 4139744"/>
              <a:gd name="connsiteY2" fmla="*/ 608574 h 3619780"/>
              <a:gd name="connsiteX3" fmla="*/ 4034118 w 4139744"/>
              <a:gd name="connsiteY3" fmla="*/ 2033962 h 3619780"/>
              <a:gd name="connsiteX4" fmla="*/ 3711389 w 4139744"/>
              <a:gd name="connsiteY4" fmla="*/ 3176962 h 3619780"/>
              <a:gd name="connsiteX5" fmla="*/ 1775012 w 4139744"/>
              <a:gd name="connsiteY5" fmla="*/ 3593821 h 3619780"/>
              <a:gd name="connsiteX6" fmla="*/ 537883 w 4139744"/>
              <a:gd name="connsiteY6" fmla="*/ 3217303 h 3619780"/>
              <a:gd name="connsiteX7" fmla="*/ 0 w 4139744"/>
              <a:gd name="connsiteY7" fmla="*/ 1321267 h 3619780"/>
              <a:gd name="connsiteX8" fmla="*/ 874059 w 4139744"/>
              <a:gd name="connsiteY8" fmla="*/ 406868 h 3619780"/>
              <a:gd name="connsiteX0" fmla="*/ 1075764 w 4341449"/>
              <a:gd name="connsiteY0" fmla="*/ 406467 h 3623791"/>
              <a:gd name="connsiteX1" fmla="*/ 2689411 w 4341449"/>
              <a:gd name="connsiteY1" fmla="*/ 3055 h 3623791"/>
              <a:gd name="connsiteX2" fmla="*/ 3845858 w 4341449"/>
              <a:gd name="connsiteY2" fmla="*/ 608173 h 3623791"/>
              <a:gd name="connsiteX3" fmla="*/ 4235823 w 4341449"/>
              <a:gd name="connsiteY3" fmla="*/ 2033561 h 3623791"/>
              <a:gd name="connsiteX4" fmla="*/ 3913094 w 4341449"/>
              <a:gd name="connsiteY4" fmla="*/ 3176561 h 3623791"/>
              <a:gd name="connsiteX5" fmla="*/ 1976717 w 4341449"/>
              <a:gd name="connsiteY5" fmla="*/ 3593420 h 3623791"/>
              <a:gd name="connsiteX6" fmla="*/ 739588 w 4341449"/>
              <a:gd name="connsiteY6" fmla="*/ 3216902 h 3623791"/>
              <a:gd name="connsiteX7" fmla="*/ 0 w 4341449"/>
              <a:gd name="connsiteY7" fmla="*/ 1119160 h 3623791"/>
              <a:gd name="connsiteX8" fmla="*/ 1075764 w 4341449"/>
              <a:gd name="connsiteY8" fmla="*/ 406467 h 3623791"/>
              <a:gd name="connsiteX0" fmla="*/ 970464 w 4343725"/>
              <a:gd name="connsiteY0" fmla="*/ 281495 h 3633290"/>
              <a:gd name="connsiteX1" fmla="*/ 2691687 w 4343725"/>
              <a:gd name="connsiteY1" fmla="*/ 12554 h 3633290"/>
              <a:gd name="connsiteX2" fmla="*/ 3848134 w 4343725"/>
              <a:gd name="connsiteY2" fmla="*/ 617672 h 3633290"/>
              <a:gd name="connsiteX3" fmla="*/ 4238099 w 4343725"/>
              <a:gd name="connsiteY3" fmla="*/ 2043060 h 3633290"/>
              <a:gd name="connsiteX4" fmla="*/ 3915370 w 4343725"/>
              <a:gd name="connsiteY4" fmla="*/ 3186060 h 3633290"/>
              <a:gd name="connsiteX5" fmla="*/ 1978993 w 4343725"/>
              <a:gd name="connsiteY5" fmla="*/ 3602919 h 3633290"/>
              <a:gd name="connsiteX6" fmla="*/ 741864 w 4343725"/>
              <a:gd name="connsiteY6" fmla="*/ 3226401 h 3633290"/>
              <a:gd name="connsiteX7" fmla="*/ 2276 w 4343725"/>
              <a:gd name="connsiteY7" fmla="*/ 1128659 h 3633290"/>
              <a:gd name="connsiteX8" fmla="*/ 970464 w 4343725"/>
              <a:gd name="connsiteY8" fmla="*/ 281495 h 363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3725" h="3633290">
                <a:moveTo>
                  <a:pt x="970464" y="281495"/>
                </a:moveTo>
                <a:cubicBezTo>
                  <a:pt x="1418699" y="95478"/>
                  <a:pt x="2212075" y="-43475"/>
                  <a:pt x="2691687" y="12554"/>
                </a:cubicBezTo>
                <a:cubicBezTo>
                  <a:pt x="3171299" y="68583"/>
                  <a:pt x="3718146" y="142543"/>
                  <a:pt x="3848134" y="617672"/>
                </a:cubicBezTo>
                <a:cubicBezTo>
                  <a:pt x="3978122" y="1092801"/>
                  <a:pt x="4173105" y="1588101"/>
                  <a:pt x="4238099" y="2043060"/>
                </a:cubicBezTo>
                <a:cubicBezTo>
                  <a:pt x="4303093" y="2498019"/>
                  <a:pt x="4560829" y="3047107"/>
                  <a:pt x="3915370" y="3186060"/>
                </a:cubicBezTo>
                <a:cubicBezTo>
                  <a:pt x="3269911" y="3325013"/>
                  <a:pt x="2507911" y="3528960"/>
                  <a:pt x="1978993" y="3602919"/>
                </a:cubicBezTo>
                <a:cubicBezTo>
                  <a:pt x="1450075" y="3676878"/>
                  <a:pt x="1071317" y="3638778"/>
                  <a:pt x="741864" y="3226401"/>
                </a:cubicBezTo>
                <a:cubicBezTo>
                  <a:pt x="412411" y="2814024"/>
                  <a:pt x="-35824" y="1619477"/>
                  <a:pt x="2276" y="1128659"/>
                </a:cubicBezTo>
                <a:cubicBezTo>
                  <a:pt x="40376" y="637841"/>
                  <a:pt x="522229" y="467512"/>
                  <a:pt x="970464" y="281495"/>
                </a:cubicBezTo>
                <a:close/>
              </a:path>
            </a:pathLst>
          </a:custGeom>
          <a:solidFill>
            <a:srgbClr val="ED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692696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sz="2000" b="1" dirty="0">
                <a:solidFill>
                  <a:srgbClr val="009900"/>
                </a:solidFill>
                <a:cs typeface="Times New Roman" pitchFamily="18" charset="0"/>
              </a:rPr>
              <a:t>Диагностика и мониторинг состояния тонкостенный инженерных конструкций бегущими упругими волнами</a:t>
            </a:r>
            <a:endParaRPr lang="de-DE" sz="2000" b="1" i="1" dirty="0">
              <a:solidFill>
                <a:srgbClr val="009900"/>
              </a:solidFill>
              <a:cs typeface="Times New Roman" pitchFamily="18" charset="0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187624" y="3186284"/>
            <a:ext cx="237728" cy="237728"/>
          </a:xfrm>
          <a:prstGeom prst="ellipse">
            <a:avLst/>
          </a:prstGeom>
          <a:solidFill>
            <a:srgbClr val="FEE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Овал 58"/>
          <p:cNvSpPr/>
          <p:nvPr/>
        </p:nvSpPr>
        <p:spPr>
          <a:xfrm>
            <a:off x="3419872" y="2682228"/>
            <a:ext cx="237728" cy="237728"/>
          </a:xfrm>
          <a:prstGeom prst="ellipse">
            <a:avLst/>
          </a:prstGeom>
          <a:solidFill>
            <a:srgbClr val="FEE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Овал 59"/>
          <p:cNvSpPr/>
          <p:nvPr/>
        </p:nvSpPr>
        <p:spPr>
          <a:xfrm>
            <a:off x="1425352" y="4986484"/>
            <a:ext cx="237728" cy="237728"/>
          </a:xfrm>
          <a:prstGeom prst="ellipse">
            <a:avLst/>
          </a:prstGeom>
          <a:solidFill>
            <a:srgbClr val="FEE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Овал 60"/>
          <p:cNvSpPr/>
          <p:nvPr/>
        </p:nvSpPr>
        <p:spPr>
          <a:xfrm>
            <a:off x="3398168" y="4764074"/>
            <a:ext cx="237728" cy="237728"/>
          </a:xfrm>
          <a:prstGeom prst="ellipse">
            <a:avLst/>
          </a:prstGeom>
          <a:solidFill>
            <a:srgbClr val="FEE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олилиния 8"/>
          <p:cNvSpPr/>
          <p:nvPr/>
        </p:nvSpPr>
        <p:spPr>
          <a:xfrm>
            <a:off x="2699792" y="3833145"/>
            <a:ext cx="530276" cy="468609"/>
          </a:xfrm>
          <a:custGeom>
            <a:avLst/>
            <a:gdLst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5660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53403 w 719086"/>
              <a:gd name="connsiteY9" fmla="*/ 1027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351853 w 719086"/>
              <a:gd name="connsiteY9" fmla="*/ 9642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02815 w 719086"/>
              <a:gd name="connsiteY9" fmla="*/ 78120 h 551747"/>
              <a:gd name="connsiteX0" fmla="*/ 243018 w 759289"/>
              <a:gd name="connsiteY0" fmla="*/ 78120 h 551747"/>
              <a:gd name="connsiteX1" fmla="*/ 431277 w 759289"/>
              <a:gd name="connsiteY1" fmla="*/ 10885 h 551747"/>
              <a:gd name="connsiteX2" fmla="*/ 754006 w 759289"/>
              <a:gd name="connsiteY2" fmla="*/ 279826 h 551747"/>
              <a:gd name="connsiteX3" fmla="*/ 619535 w 759289"/>
              <a:gd name="connsiteY3" fmla="*/ 548767 h 551747"/>
              <a:gd name="connsiteX4" fmla="*/ 458171 w 759289"/>
              <a:gd name="connsiteY4" fmla="*/ 414297 h 551747"/>
              <a:gd name="connsiteX5" fmla="*/ 498512 w 759289"/>
              <a:gd name="connsiteY5" fmla="*/ 266379 h 551747"/>
              <a:gd name="connsiteX6" fmla="*/ 256465 w 759289"/>
              <a:gd name="connsiteY6" fmla="*/ 320167 h 551747"/>
              <a:gd name="connsiteX7" fmla="*/ 41312 w 759289"/>
              <a:gd name="connsiteY7" fmla="*/ 226038 h 551747"/>
              <a:gd name="connsiteX8" fmla="*/ 33094 w 759289"/>
              <a:gd name="connsiteY8" fmla="*/ 102400 h 551747"/>
              <a:gd name="connsiteX9" fmla="*/ 243018 w 759289"/>
              <a:gd name="connsiteY9" fmla="*/ 78120 h 551747"/>
              <a:gd name="connsiteX0" fmla="*/ 243018 w 759289"/>
              <a:gd name="connsiteY0" fmla="*/ 78120 h 551075"/>
              <a:gd name="connsiteX1" fmla="*/ 431277 w 759289"/>
              <a:gd name="connsiteY1" fmla="*/ 10885 h 551075"/>
              <a:gd name="connsiteX2" fmla="*/ 754006 w 759289"/>
              <a:gd name="connsiteY2" fmla="*/ 279826 h 551075"/>
              <a:gd name="connsiteX3" fmla="*/ 619535 w 759289"/>
              <a:gd name="connsiteY3" fmla="*/ 548767 h 551075"/>
              <a:gd name="connsiteX4" fmla="*/ 458171 w 759289"/>
              <a:gd name="connsiteY4" fmla="*/ 414297 h 551075"/>
              <a:gd name="connsiteX5" fmla="*/ 295312 w 759289"/>
              <a:gd name="connsiteY5" fmla="*/ 494979 h 551075"/>
              <a:gd name="connsiteX6" fmla="*/ 256465 w 759289"/>
              <a:gd name="connsiteY6" fmla="*/ 320167 h 551075"/>
              <a:gd name="connsiteX7" fmla="*/ 41312 w 759289"/>
              <a:gd name="connsiteY7" fmla="*/ 226038 h 551075"/>
              <a:gd name="connsiteX8" fmla="*/ 33094 w 759289"/>
              <a:gd name="connsiteY8" fmla="*/ 102400 h 551075"/>
              <a:gd name="connsiteX9" fmla="*/ 243018 w 759289"/>
              <a:gd name="connsiteY9" fmla="*/ 78120 h 551075"/>
              <a:gd name="connsiteX0" fmla="*/ 243018 w 759072"/>
              <a:gd name="connsiteY0" fmla="*/ 78120 h 559184"/>
              <a:gd name="connsiteX1" fmla="*/ 431277 w 759072"/>
              <a:gd name="connsiteY1" fmla="*/ 10885 h 559184"/>
              <a:gd name="connsiteX2" fmla="*/ 754006 w 759072"/>
              <a:gd name="connsiteY2" fmla="*/ 279826 h 559184"/>
              <a:gd name="connsiteX3" fmla="*/ 619535 w 759072"/>
              <a:gd name="connsiteY3" fmla="*/ 548767 h 559184"/>
              <a:gd name="connsiteX4" fmla="*/ 496271 w 759072"/>
              <a:gd name="connsiteY4" fmla="*/ 503197 h 559184"/>
              <a:gd name="connsiteX5" fmla="*/ 295312 w 759072"/>
              <a:gd name="connsiteY5" fmla="*/ 494979 h 559184"/>
              <a:gd name="connsiteX6" fmla="*/ 256465 w 759072"/>
              <a:gd name="connsiteY6" fmla="*/ 320167 h 559184"/>
              <a:gd name="connsiteX7" fmla="*/ 41312 w 759072"/>
              <a:gd name="connsiteY7" fmla="*/ 226038 h 559184"/>
              <a:gd name="connsiteX8" fmla="*/ 33094 w 759072"/>
              <a:gd name="connsiteY8" fmla="*/ 102400 h 559184"/>
              <a:gd name="connsiteX9" fmla="*/ 243018 w 759072"/>
              <a:gd name="connsiteY9" fmla="*/ 78120 h 559184"/>
              <a:gd name="connsiteX0" fmla="*/ 243018 w 765795"/>
              <a:gd name="connsiteY0" fmla="*/ 78120 h 520918"/>
              <a:gd name="connsiteX1" fmla="*/ 431277 w 765795"/>
              <a:gd name="connsiteY1" fmla="*/ 10885 h 520918"/>
              <a:gd name="connsiteX2" fmla="*/ 754006 w 765795"/>
              <a:gd name="connsiteY2" fmla="*/ 279826 h 520918"/>
              <a:gd name="connsiteX3" fmla="*/ 676685 w 765795"/>
              <a:gd name="connsiteY3" fmla="*/ 504317 h 520918"/>
              <a:gd name="connsiteX4" fmla="*/ 496271 w 765795"/>
              <a:gd name="connsiteY4" fmla="*/ 503197 h 520918"/>
              <a:gd name="connsiteX5" fmla="*/ 295312 w 765795"/>
              <a:gd name="connsiteY5" fmla="*/ 494979 h 520918"/>
              <a:gd name="connsiteX6" fmla="*/ 256465 w 765795"/>
              <a:gd name="connsiteY6" fmla="*/ 320167 h 520918"/>
              <a:gd name="connsiteX7" fmla="*/ 41312 w 765795"/>
              <a:gd name="connsiteY7" fmla="*/ 226038 h 520918"/>
              <a:gd name="connsiteX8" fmla="*/ 33094 w 765795"/>
              <a:gd name="connsiteY8" fmla="*/ 102400 h 520918"/>
              <a:gd name="connsiteX9" fmla="*/ 243018 w 765795"/>
              <a:gd name="connsiteY9" fmla="*/ 78120 h 520918"/>
              <a:gd name="connsiteX0" fmla="*/ 212271 w 754098"/>
              <a:gd name="connsiteY0" fmla="*/ 59063 h 527261"/>
              <a:gd name="connsiteX1" fmla="*/ 419580 w 754098"/>
              <a:gd name="connsiteY1" fmla="*/ 17228 h 527261"/>
              <a:gd name="connsiteX2" fmla="*/ 742309 w 754098"/>
              <a:gd name="connsiteY2" fmla="*/ 286169 h 527261"/>
              <a:gd name="connsiteX3" fmla="*/ 664988 w 754098"/>
              <a:gd name="connsiteY3" fmla="*/ 510660 h 527261"/>
              <a:gd name="connsiteX4" fmla="*/ 484574 w 754098"/>
              <a:gd name="connsiteY4" fmla="*/ 509540 h 527261"/>
              <a:gd name="connsiteX5" fmla="*/ 283615 w 754098"/>
              <a:gd name="connsiteY5" fmla="*/ 501322 h 527261"/>
              <a:gd name="connsiteX6" fmla="*/ 244768 w 754098"/>
              <a:gd name="connsiteY6" fmla="*/ 326510 h 527261"/>
              <a:gd name="connsiteX7" fmla="*/ 29615 w 754098"/>
              <a:gd name="connsiteY7" fmla="*/ 232381 h 527261"/>
              <a:gd name="connsiteX8" fmla="*/ 21397 w 754098"/>
              <a:gd name="connsiteY8" fmla="*/ 108743 h 527261"/>
              <a:gd name="connsiteX9" fmla="*/ 212271 w 754098"/>
              <a:gd name="connsiteY9" fmla="*/ 59063 h 527261"/>
              <a:gd name="connsiteX0" fmla="*/ 183953 w 725780"/>
              <a:gd name="connsiteY0" fmla="*/ 59063 h 527261"/>
              <a:gd name="connsiteX1" fmla="*/ 391262 w 725780"/>
              <a:gd name="connsiteY1" fmla="*/ 17228 h 527261"/>
              <a:gd name="connsiteX2" fmla="*/ 713991 w 725780"/>
              <a:gd name="connsiteY2" fmla="*/ 286169 h 527261"/>
              <a:gd name="connsiteX3" fmla="*/ 636670 w 725780"/>
              <a:gd name="connsiteY3" fmla="*/ 510660 h 527261"/>
              <a:gd name="connsiteX4" fmla="*/ 456256 w 725780"/>
              <a:gd name="connsiteY4" fmla="*/ 509540 h 527261"/>
              <a:gd name="connsiteX5" fmla="*/ 255297 w 725780"/>
              <a:gd name="connsiteY5" fmla="*/ 501322 h 527261"/>
              <a:gd name="connsiteX6" fmla="*/ 216450 w 725780"/>
              <a:gd name="connsiteY6" fmla="*/ 326510 h 527261"/>
              <a:gd name="connsiteX7" fmla="*/ 1297 w 725780"/>
              <a:gd name="connsiteY7" fmla="*/ 232381 h 527261"/>
              <a:gd name="connsiteX8" fmla="*/ 129192 w 725780"/>
              <a:gd name="connsiteY8" fmla="*/ 151726 h 527261"/>
              <a:gd name="connsiteX9" fmla="*/ 183953 w 725780"/>
              <a:gd name="connsiteY9" fmla="*/ 59063 h 527261"/>
              <a:gd name="connsiteX0" fmla="*/ 56414 w 598241"/>
              <a:gd name="connsiteY0" fmla="*/ 59063 h 527261"/>
              <a:gd name="connsiteX1" fmla="*/ 263723 w 598241"/>
              <a:gd name="connsiteY1" fmla="*/ 17228 h 527261"/>
              <a:gd name="connsiteX2" fmla="*/ 586452 w 598241"/>
              <a:gd name="connsiteY2" fmla="*/ 286169 h 527261"/>
              <a:gd name="connsiteX3" fmla="*/ 509131 w 598241"/>
              <a:gd name="connsiteY3" fmla="*/ 510660 h 527261"/>
              <a:gd name="connsiteX4" fmla="*/ 328717 w 598241"/>
              <a:gd name="connsiteY4" fmla="*/ 509540 h 527261"/>
              <a:gd name="connsiteX5" fmla="*/ 127758 w 598241"/>
              <a:gd name="connsiteY5" fmla="*/ 501322 h 527261"/>
              <a:gd name="connsiteX6" fmla="*/ 88911 w 598241"/>
              <a:gd name="connsiteY6" fmla="*/ 326510 h 527261"/>
              <a:gd name="connsiteX7" fmla="*/ 74347 w 598241"/>
              <a:gd name="connsiteY7" fmla="*/ 261037 h 527261"/>
              <a:gd name="connsiteX8" fmla="*/ 1653 w 598241"/>
              <a:gd name="connsiteY8" fmla="*/ 151726 h 527261"/>
              <a:gd name="connsiteX9" fmla="*/ 56414 w 598241"/>
              <a:gd name="connsiteY9" fmla="*/ 59063 h 527261"/>
              <a:gd name="connsiteX0" fmla="*/ 56414 w 598241"/>
              <a:gd name="connsiteY0" fmla="*/ 59063 h 528670"/>
              <a:gd name="connsiteX1" fmla="*/ 263723 w 598241"/>
              <a:gd name="connsiteY1" fmla="*/ 17228 h 528670"/>
              <a:gd name="connsiteX2" fmla="*/ 586452 w 598241"/>
              <a:gd name="connsiteY2" fmla="*/ 286169 h 528670"/>
              <a:gd name="connsiteX3" fmla="*/ 509131 w 598241"/>
              <a:gd name="connsiteY3" fmla="*/ 510660 h 528670"/>
              <a:gd name="connsiteX4" fmla="*/ 328717 w 598241"/>
              <a:gd name="connsiteY4" fmla="*/ 509540 h 528670"/>
              <a:gd name="connsiteX5" fmla="*/ 192233 w 598241"/>
              <a:gd name="connsiteY5" fmla="*/ 465503 h 528670"/>
              <a:gd name="connsiteX6" fmla="*/ 88911 w 598241"/>
              <a:gd name="connsiteY6" fmla="*/ 326510 h 528670"/>
              <a:gd name="connsiteX7" fmla="*/ 74347 w 598241"/>
              <a:gd name="connsiteY7" fmla="*/ 261037 h 528670"/>
              <a:gd name="connsiteX8" fmla="*/ 1653 w 598241"/>
              <a:gd name="connsiteY8" fmla="*/ 151726 h 528670"/>
              <a:gd name="connsiteX9" fmla="*/ 56414 w 598241"/>
              <a:gd name="connsiteY9" fmla="*/ 59063 h 52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8241" h="528670">
                <a:moveTo>
                  <a:pt x="56414" y="59063"/>
                </a:moveTo>
                <a:cubicBezTo>
                  <a:pt x="107961" y="8636"/>
                  <a:pt x="175383" y="-20623"/>
                  <a:pt x="263723" y="17228"/>
                </a:cubicBezTo>
                <a:cubicBezTo>
                  <a:pt x="352063" y="55079"/>
                  <a:pt x="545551" y="203930"/>
                  <a:pt x="586452" y="286169"/>
                </a:cubicBezTo>
                <a:cubicBezTo>
                  <a:pt x="627353" y="368408"/>
                  <a:pt x="552087" y="473432"/>
                  <a:pt x="509131" y="510660"/>
                </a:cubicBezTo>
                <a:cubicBezTo>
                  <a:pt x="466175" y="547889"/>
                  <a:pt x="381533" y="517066"/>
                  <a:pt x="328717" y="509540"/>
                </a:cubicBezTo>
                <a:cubicBezTo>
                  <a:pt x="275901" y="502014"/>
                  <a:pt x="232201" y="496008"/>
                  <a:pt x="192233" y="465503"/>
                </a:cubicBezTo>
                <a:cubicBezTo>
                  <a:pt x="152265" y="434998"/>
                  <a:pt x="108559" y="360588"/>
                  <a:pt x="88911" y="326510"/>
                </a:cubicBezTo>
                <a:cubicBezTo>
                  <a:pt x="69263" y="292432"/>
                  <a:pt x="88890" y="290168"/>
                  <a:pt x="74347" y="261037"/>
                </a:cubicBezTo>
                <a:cubicBezTo>
                  <a:pt x="59804" y="231906"/>
                  <a:pt x="4642" y="185388"/>
                  <a:pt x="1653" y="151726"/>
                </a:cubicBezTo>
                <a:cubicBezTo>
                  <a:pt x="-1336" y="118064"/>
                  <a:pt x="-7211" y="75623"/>
                  <a:pt x="56414" y="59063"/>
                </a:cubicBezTo>
                <a:close/>
              </a:path>
            </a:pathLst>
          </a:cu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59632" y="5121208"/>
            <a:ext cx="18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latin typeface="+mn-lt"/>
                <a:cs typeface="Times New Roman" panose="02020603050405020304" pitchFamily="18" charset="0"/>
              </a:rPr>
              <a:t>пьезоактуатор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Полилиния 11"/>
          <p:cNvSpPr/>
          <p:nvPr/>
        </p:nvSpPr>
        <p:spPr>
          <a:xfrm rot="20448379">
            <a:off x="1443360" y="4686967"/>
            <a:ext cx="439438" cy="454386"/>
          </a:xfrm>
          <a:custGeom>
            <a:avLst/>
            <a:gdLst>
              <a:gd name="connsiteX0" fmla="*/ 0 w 1042737"/>
              <a:gd name="connsiteY0" fmla="*/ 0 h 946485"/>
              <a:gd name="connsiteX1" fmla="*/ 802105 w 1042737"/>
              <a:gd name="connsiteY1" fmla="*/ 336885 h 946485"/>
              <a:gd name="connsiteX2" fmla="*/ 1042737 w 1042737"/>
              <a:gd name="connsiteY2" fmla="*/ 946485 h 9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737" h="946485">
                <a:moveTo>
                  <a:pt x="0" y="0"/>
                </a:moveTo>
                <a:cubicBezTo>
                  <a:pt x="314158" y="89569"/>
                  <a:pt x="628316" y="179138"/>
                  <a:pt x="802105" y="336885"/>
                </a:cubicBezTo>
                <a:cubicBezTo>
                  <a:pt x="975894" y="494632"/>
                  <a:pt x="1009315" y="720558"/>
                  <a:pt x="1042737" y="94648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Полилиния 65"/>
          <p:cNvSpPr/>
          <p:nvPr/>
        </p:nvSpPr>
        <p:spPr>
          <a:xfrm rot="20448379">
            <a:off x="1411212" y="4478988"/>
            <a:ext cx="599590" cy="619986"/>
          </a:xfrm>
          <a:custGeom>
            <a:avLst/>
            <a:gdLst>
              <a:gd name="connsiteX0" fmla="*/ 0 w 1042737"/>
              <a:gd name="connsiteY0" fmla="*/ 0 h 946485"/>
              <a:gd name="connsiteX1" fmla="*/ 802105 w 1042737"/>
              <a:gd name="connsiteY1" fmla="*/ 336885 h 946485"/>
              <a:gd name="connsiteX2" fmla="*/ 1042737 w 1042737"/>
              <a:gd name="connsiteY2" fmla="*/ 946485 h 9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737" h="946485">
                <a:moveTo>
                  <a:pt x="0" y="0"/>
                </a:moveTo>
                <a:cubicBezTo>
                  <a:pt x="314158" y="89569"/>
                  <a:pt x="628316" y="179138"/>
                  <a:pt x="802105" y="336885"/>
                </a:cubicBezTo>
                <a:cubicBezTo>
                  <a:pt x="975894" y="494632"/>
                  <a:pt x="1009315" y="720558"/>
                  <a:pt x="1042737" y="94648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Полилиния 66"/>
          <p:cNvSpPr/>
          <p:nvPr/>
        </p:nvSpPr>
        <p:spPr>
          <a:xfrm rot="20448379">
            <a:off x="1378913" y="4261708"/>
            <a:ext cx="751870" cy="777446"/>
          </a:xfrm>
          <a:custGeom>
            <a:avLst/>
            <a:gdLst>
              <a:gd name="connsiteX0" fmla="*/ 0 w 1042737"/>
              <a:gd name="connsiteY0" fmla="*/ 0 h 946485"/>
              <a:gd name="connsiteX1" fmla="*/ 802105 w 1042737"/>
              <a:gd name="connsiteY1" fmla="*/ 336885 h 946485"/>
              <a:gd name="connsiteX2" fmla="*/ 1042737 w 1042737"/>
              <a:gd name="connsiteY2" fmla="*/ 946485 h 94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737" h="946485">
                <a:moveTo>
                  <a:pt x="0" y="0"/>
                </a:moveTo>
                <a:cubicBezTo>
                  <a:pt x="314158" y="89569"/>
                  <a:pt x="628316" y="179138"/>
                  <a:pt x="802105" y="336885"/>
                </a:cubicBezTo>
                <a:cubicBezTo>
                  <a:pt x="975894" y="494632"/>
                  <a:pt x="1009315" y="720558"/>
                  <a:pt x="1042737" y="94648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339752" y="3496691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+mn-lt"/>
                <a:cs typeface="Times New Roman" panose="02020603050405020304" pitchFamily="18" charset="0"/>
              </a:rPr>
              <a:t>дефект</a:t>
            </a:r>
            <a:endParaRPr lang="en-US" b="1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" name="Прямая со стрелкой 17"/>
          <p:cNvCxnSpPr>
            <a:cxnSpLocks/>
          </p:cNvCxnSpPr>
          <p:nvPr/>
        </p:nvCxnSpPr>
        <p:spPr>
          <a:xfrm flipV="1">
            <a:off x="3028950" y="2932187"/>
            <a:ext cx="2070351" cy="111057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Объект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00195"/>
              </p:ext>
            </p:extLst>
          </p:nvPr>
        </p:nvGraphicFramePr>
        <p:xfrm>
          <a:off x="5242006" y="2745847"/>
          <a:ext cx="1374030" cy="46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0" name="Уравнение" r:id="rId3" imgW="672840" imgH="228600" progId="Equation.3">
                  <p:embed/>
                </p:oleObj>
              </mc:Choice>
              <mc:Fallback>
                <p:oleObj name="Уравнение" r:id="rId3" imgW="672840" imgH="228600" progId="Equation.3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2006" y="2745847"/>
                        <a:ext cx="1374030" cy="46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427984" y="2348880"/>
            <a:ext cx="313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+mj-lt"/>
                <a:cs typeface="Times New Roman" panose="02020603050405020304" pitchFamily="18" charset="0"/>
              </a:rPr>
              <a:t>Положение</a:t>
            </a:r>
            <a:r>
              <a:rPr lang="en-US" sz="2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+mj-lt"/>
                <a:cs typeface="Times New Roman" panose="02020603050405020304" pitchFamily="18" charset="0"/>
              </a:rPr>
              <a:t>неизвестно</a:t>
            </a:r>
            <a:endParaRPr lang="en-US" sz="20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02" name="Прямая со стрелкой 101"/>
          <p:cNvCxnSpPr/>
          <p:nvPr/>
        </p:nvCxnSpPr>
        <p:spPr>
          <a:xfrm>
            <a:off x="3048000" y="4172942"/>
            <a:ext cx="2311400" cy="27939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03" name="Скругленный прямоугольник 358402"/>
          <p:cNvSpPr/>
          <p:nvPr/>
        </p:nvSpPr>
        <p:spPr>
          <a:xfrm>
            <a:off x="5508104" y="4042765"/>
            <a:ext cx="936104" cy="87139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06" name="Овал 358405"/>
          <p:cNvSpPr/>
          <p:nvPr/>
        </p:nvSpPr>
        <p:spPr>
          <a:xfrm>
            <a:off x="7030688" y="4018507"/>
            <a:ext cx="1616336" cy="8676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5820400" y="41907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658660" y="4175484"/>
            <a:ext cx="36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7" name="Полилиния 106"/>
          <p:cNvSpPr/>
          <p:nvPr/>
        </p:nvSpPr>
        <p:spPr>
          <a:xfrm>
            <a:off x="6339148" y="5015074"/>
            <a:ext cx="1383080" cy="1222238"/>
          </a:xfrm>
          <a:custGeom>
            <a:avLst/>
            <a:gdLst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5660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53403 w 719086"/>
              <a:gd name="connsiteY9" fmla="*/ 1027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37553 w 719086"/>
              <a:gd name="connsiteY9" fmla="*/ 6467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351853 w 719086"/>
              <a:gd name="connsiteY9" fmla="*/ 96423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0" fmla="*/ 202815 w 719086"/>
              <a:gd name="connsiteY0" fmla="*/ 78120 h 551747"/>
              <a:gd name="connsiteX1" fmla="*/ 391074 w 719086"/>
              <a:gd name="connsiteY1" fmla="*/ 10885 h 551747"/>
              <a:gd name="connsiteX2" fmla="*/ 713803 w 719086"/>
              <a:gd name="connsiteY2" fmla="*/ 279826 h 551747"/>
              <a:gd name="connsiteX3" fmla="*/ 579332 w 719086"/>
              <a:gd name="connsiteY3" fmla="*/ 548767 h 551747"/>
              <a:gd name="connsiteX4" fmla="*/ 417968 w 719086"/>
              <a:gd name="connsiteY4" fmla="*/ 414297 h 551747"/>
              <a:gd name="connsiteX5" fmla="*/ 458309 w 719086"/>
              <a:gd name="connsiteY5" fmla="*/ 266379 h 551747"/>
              <a:gd name="connsiteX6" fmla="*/ 216262 w 719086"/>
              <a:gd name="connsiteY6" fmla="*/ 320167 h 551747"/>
              <a:gd name="connsiteX7" fmla="*/ 1109 w 719086"/>
              <a:gd name="connsiteY7" fmla="*/ 226038 h 551747"/>
              <a:gd name="connsiteX8" fmla="*/ 310391 w 719086"/>
              <a:gd name="connsiteY8" fmla="*/ 172250 h 551747"/>
              <a:gd name="connsiteX9" fmla="*/ 202815 w 719086"/>
              <a:gd name="connsiteY9" fmla="*/ 78120 h 551747"/>
              <a:gd name="connsiteX0" fmla="*/ 243018 w 759289"/>
              <a:gd name="connsiteY0" fmla="*/ 78120 h 551747"/>
              <a:gd name="connsiteX1" fmla="*/ 431277 w 759289"/>
              <a:gd name="connsiteY1" fmla="*/ 10885 h 551747"/>
              <a:gd name="connsiteX2" fmla="*/ 754006 w 759289"/>
              <a:gd name="connsiteY2" fmla="*/ 279826 h 551747"/>
              <a:gd name="connsiteX3" fmla="*/ 619535 w 759289"/>
              <a:gd name="connsiteY3" fmla="*/ 548767 h 551747"/>
              <a:gd name="connsiteX4" fmla="*/ 458171 w 759289"/>
              <a:gd name="connsiteY4" fmla="*/ 414297 h 551747"/>
              <a:gd name="connsiteX5" fmla="*/ 498512 w 759289"/>
              <a:gd name="connsiteY5" fmla="*/ 266379 h 551747"/>
              <a:gd name="connsiteX6" fmla="*/ 256465 w 759289"/>
              <a:gd name="connsiteY6" fmla="*/ 320167 h 551747"/>
              <a:gd name="connsiteX7" fmla="*/ 41312 w 759289"/>
              <a:gd name="connsiteY7" fmla="*/ 226038 h 551747"/>
              <a:gd name="connsiteX8" fmla="*/ 33094 w 759289"/>
              <a:gd name="connsiteY8" fmla="*/ 102400 h 551747"/>
              <a:gd name="connsiteX9" fmla="*/ 243018 w 759289"/>
              <a:gd name="connsiteY9" fmla="*/ 78120 h 551747"/>
              <a:gd name="connsiteX0" fmla="*/ 243018 w 759289"/>
              <a:gd name="connsiteY0" fmla="*/ 78120 h 551075"/>
              <a:gd name="connsiteX1" fmla="*/ 431277 w 759289"/>
              <a:gd name="connsiteY1" fmla="*/ 10885 h 551075"/>
              <a:gd name="connsiteX2" fmla="*/ 754006 w 759289"/>
              <a:gd name="connsiteY2" fmla="*/ 279826 h 551075"/>
              <a:gd name="connsiteX3" fmla="*/ 619535 w 759289"/>
              <a:gd name="connsiteY3" fmla="*/ 548767 h 551075"/>
              <a:gd name="connsiteX4" fmla="*/ 458171 w 759289"/>
              <a:gd name="connsiteY4" fmla="*/ 414297 h 551075"/>
              <a:gd name="connsiteX5" fmla="*/ 295312 w 759289"/>
              <a:gd name="connsiteY5" fmla="*/ 494979 h 551075"/>
              <a:gd name="connsiteX6" fmla="*/ 256465 w 759289"/>
              <a:gd name="connsiteY6" fmla="*/ 320167 h 551075"/>
              <a:gd name="connsiteX7" fmla="*/ 41312 w 759289"/>
              <a:gd name="connsiteY7" fmla="*/ 226038 h 551075"/>
              <a:gd name="connsiteX8" fmla="*/ 33094 w 759289"/>
              <a:gd name="connsiteY8" fmla="*/ 102400 h 551075"/>
              <a:gd name="connsiteX9" fmla="*/ 243018 w 759289"/>
              <a:gd name="connsiteY9" fmla="*/ 78120 h 551075"/>
              <a:gd name="connsiteX0" fmla="*/ 243018 w 759072"/>
              <a:gd name="connsiteY0" fmla="*/ 78120 h 559184"/>
              <a:gd name="connsiteX1" fmla="*/ 431277 w 759072"/>
              <a:gd name="connsiteY1" fmla="*/ 10885 h 559184"/>
              <a:gd name="connsiteX2" fmla="*/ 754006 w 759072"/>
              <a:gd name="connsiteY2" fmla="*/ 279826 h 559184"/>
              <a:gd name="connsiteX3" fmla="*/ 619535 w 759072"/>
              <a:gd name="connsiteY3" fmla="*/ 548767 h 559184"/>
              <a:gd name="connsiteX4" fmla="*/ 496271 w 759072"/>
              <a:gd name="connsiteY4" fmla="*/ 503197 h 559184"/>
              <a:gd name="connsiteX5" fmla="*/ 295312 w 759072"/>
              <a:gd name="connsiteY5" fmla="*/ 494979 h 559184"/>
              <a:gd name="connsiteX6" fmla="*/ 256465 w 759072"/>
              <a:gd name="connsiteY6" fmla="*/ 320167 h 559184"/>
              <a:gd name="connsiteX7" fmla="*/ 41312 w 759072"/>
              <a:gd name="connsiteY7" fmla="*/ 226038 h 559184"/>
              <a:gd name="connsiteX8" fmla="*/ 33094 w 759072"/>
              <a:gd name="connsiteY8" fmla="*/ 102400 h 559184"/>
              <a:gd name="connsiteX9" fmla="*/ 243018 w 759072"/>
              <a:gd name="connsiteY9" fmla="*/ 78120 h 559184"/>
              <a:gd name="connsiteX0" fmla="*/ 243018 w 765795"/>
              <a:gd name="connsiteY0" fmla="*/ 78120 h 520918"/>
              <a:gd name="connsiteX1" fmla="*/ 431277 w 765795"/>
              <a:gd name="connsiteY1" fmla="*/ 10885 h 520918"/>
              <a:gd name="connsiteX2" fmla="*/ 754006 w 765795"/>
              <a:gd name="connsiteY2" fmla="*/ 279826 h 520918"/>
              <a:gd name="connsiteX3" fmla="*/ 676685 w 765795"/>
              <a:gd name="connsiteY3" fmla="*/ 504317 h 520918"/>
              <a:gd name="connsiteX4" fmla="*/ 496271 w 765795"/>
              <a:gd name="connsiteY4" fmla="*/ 503197 h 520918"/>
              <a:gd name="connsiteX5" fmla="*/ 295312 w 765795"/>
              <a:gd name="connsiteY5" fmla="*/ 494979 h 520918"/>
              <a:gd name="connsiteX6" fmla="*/ 256465 w 765795"/>
              <a:gd name="connsiteY6" fmla="*/ 320167 h 520918"/>
              <a:gd name="connsiteX7" fmla="*/ 41312 w 765795"/>
              <a:gd name="connsiteY7" fmla="*/ 226038 h 520918"/>
              <a:gd name="connsiteX8" fmla="*/ 33094 w 765795"/>
              <a:gd name="connsiteY8" fmla="*/ 102400 h 520918"/>
              <a:gd name="connsiteX9" fmla="*/ 243018 w 765795"/>
              <a:gd name="connsiteY9" fmla="*/ 78120 h 520918"/>
              <a:gd name="connsiteX0" fmla="*/ 212271 w 754098"/>
              <a:gd name="connsiteY0" fmla="*/ 59063 h 527261"/>
              <a:gd name="connsiteX1" fmla="*/ 419580 w 754098"/>
              <a:gd name="connsiteY1" fmla="*/ 17228 h 527261"/>
              <a:gd name="connsiteX2" fmla="*/ 742309 w 754098"/>
              <a:gd name="connsiteY2" fmla="*/ 286169 h 527261"/>
              <a:gd name="connsiteX3" fmla="*/ 664988 w 754098"/>
              <a:gd name="connsiteY3" fmla="*/ 510660 h 527261"/>
              <a:gd name="connsiteX4" fmla="*/ 484574 w 754098"/>
              <a:gd name="connsiteY4" fmla="*/ 509540 h 527261"/>
              <a:gd name="connsiteX5" fmla="*/ 283615 w 754098"/>
              <a:gd name="connsiteY5" fmla="*/ 501322 h 527261"/>
              <a:gd name="connsiteX6" fmla="*/ 244768 w 754098"/>
              <a:gd name="connsiteY6" fmla="*/ 326510 h 527261"/>
              <a:gd name="connsiteX7" fmla="*/ 29615 w 754098"/>
              <a:gd name="connsiteY7" fmla="*/ 232381 h 527261"/>
              <a:gd name="connsiteX8" fmla="*/ 21397 w 754098"/>
              <a:gd name="connsiteY8" fmla="*/ 108743 h 527261"/>
              <a:gd name="connsiteX9" fmla="*/ 212271 w 754098"/>
              <a:gd name="connsiteY9" fmla="*/ 59063 h 527261"/>
              <a:gd name="connsiteX0" fmla="*/ 183953 w 725780"/>
              <a:gd name="connsiteY0" fmla="*/ 59063 h 527261"/>
              <a:gd name="connsiteX1" fmla="*/ 391262 w 725780"/>
              <a:gd name="connsiteY1" fmla="*/ 17228 h 527261"/>
              <a:gd name="connsiteX2" fmla="*/ 713991 w 725780"/>
              <a:gd name="connsiteY2" fmla="*/ 286169 h 527261"/>
              <a:gd name="connsiteX3" fmla="*/ 636670 w 725780"/>
              <a:gd name="connsiteY3" fmla="*/ 510660 h 527261"/>
              <a:gd name="connsiteX4" fmla="*/ 456256 w 725780"/>
              <a:gd name="connsiteY4" fmla="*/ 509540 h 527261"/>
              <a:gd name="connsiteX5" fmla="*/ 255297 w 725780"/>
              <a:gd name="connsiteY5" fmla="*/ 501322 h 527261"/>
              <a:gd name="connsiteX6" fmla="*/ 216450 w 725780"/>
              <a:gd name="connsiteY6" fmla="*/ 326510 h 527261"/>
              <a:gd name="connsiteX7" fmla="*/ 1297 w 725780"/>
              <a:gd name="connsiteY7" fmla="*/ 232381 h 527261"/>
              <a:gd name="connsiteX8" fmla="*/ 129192 w 725780"/>
              <a:gd name="connsiteY8" fmla="*/ 151726 h 527261"/>
              <a:gd name="connsiteX9" fmla="*/ 183953 w 725780"/>
              <a:gd name="connsiteY9" fmla="*/ 59063 h 527261"/>
              <a:gd name="connsiteX0" fmla="*/ 56414 w 598241"/>
              <a:gd name="connsiteY0" fmla="*/ 59063 h 527261"/>
              <a:gd name="connsiteX1" fmla="*/ 263723 w 598241"/>
              <a:gd name="connsiteY1" fmla="*/ 17228 h 527261"/>
              <a:gd name="connsiteX2" fmla="*/ 586452 w 598241"/>
              <a:gd name="connsiteY2" fmla="*/ 286169 h 527261"/>
              <a:gd name="connsiteX3" fmla="*/ 509131 w 598241"/>
              <a:gd name="connsiteY3" fmla="*/ 510660 h 527261"/>
              <a:gd name="connsiteX4" fmla="*/ 328717 w 598241"/>
              <a:gd name="connsiteY4" fmla="*/ 509540 h 527261"/>
              <a:gd name="connsiteX5" fmla="*/ 127758 w 598241"/>
              <a:gd name="connsiteY5" fmla="*/ 501322 h 527261"/>
              <a:gd name="connsiteX6" fmla="*/ 88911 w 598241"/>
              <a:gd name="connsiteY6" fmla="*/ 326510 h 527261"/>
              <a:gd name="connsiteX7" fmla="*/ 74347 w 598241"/>
              <a:gd name="connsiteY7" fmla="*/ 261037 h 527261"/>
              <a:gd name="connsiteX8" fmla="*/ 1653 w 598241"/>
              <a:gd name="connsiteY8" fmla="*/ 151726 h 527261"/>
              <a:gd name="connsiteX9" fmla="*/ 56414 w 598241"/>
              <a:gd name="connsiteY9" fmla="*/ 59063 h 527261"/>
              <a:gd name="connsiteX0" fmla="*/ 56414 w 598241"/>
              <a:gd name="connsiteY0" fmla="*/ 59063 h 528670"/>
              <a:gd name="connsiteX1" fmla="*/ 263723 w 598241"/>
              <a:gd name="connsiteY1" fmla="*/ 17228 h 528670"/>
              <a:gd name="connsiteX2" fmla="*/ 586452 w 598241"/>
              <a:gd name="connsiteY2" fmla="*/ 286169 h 528670"/>
              <a:gd name="connsiteX3" fmla="*/ 509131 w 598241"/>
              <a:gd name="connsiteY3" fmla="*/ 510660 h 528670"/>
              <a:gd name="connsiteX4" fmla="*/ 328717 w 598241"/>
              <a:gd name="connsiteY4" fmla="*/ 509540 h 528670"/>
              <a:gd name="connsiteX5" fmla="*/ 192233 w 598241"/>
              <a:gd name="connsiteY5" fmla="*/ 465503 h 528670"/>
              <a:gd name="connsiteX6" fmla="*/ 88911 w 598241"/>
              <a:gd name="connsiteY6" fmla="*/ 326510 h 528670"/>
              <a:gd name="connsiteX7" fmla="*/ 74347 w 598241"/>
              <a:gd name="connsiteY7" fmla="*/ 261037 h 528670"/>
              <a:gd name="connsiteX8" fmla="*/ 1653 w 598241"/>
              <a:gd name="connsiteY8" fmla="*/ 151726 h 528670"/>
              <a:gd name="connsiteX9" fmla="*/ 56414 w 598241"/>
              <a:gd name="connsiteY9" fmla="*/ 59063 h 52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8241" h="528670">
                <a:moveTo>
                  <a:pt x="56414" y="59063"/>
                </a:moveTo>
                <a:cubicBezTo>
                  <a:pt x="107961" y="8636"/>
                  <a:pt x="175383" y="-20623"/>
                  <a:pt x="263723" y="17228"/>
                </a:cubicBezTo>
                <a:cubicBezTo>
                  <a:pt x="352063" y="55079"/>
                  <a:pt x="545551" y="203930"/>
                  <a:pt x="586452" y="286169"/>
                </a:cubicBezTo>
                <a:cubicBezTo>
                  <a:pt x="627353" y="368408"/>
                  <a:pt x="552087" y="473432"/>
                  <a:pt x="509131" y="510660"/>
                </a:cubicBezTo>
                <a:cubicBezTo>
                  <a:pt x="466175" y="547889"/>
                  <a:pt x="381533" y="517066"/>
                  <a:pt x="328717" y="509540"/>
                </a:cubicBezTo>
                <a:cubicBezTo>
                  <a:pt x="275901" y="502014"/>
                  <a:pt x="232201" y="496008"/>
                  <a:pt x="192233" y="465503"/>
                </a:cubicBezTo>
                <a:cubicBezTo>
                  <a:pt x="152265" y="434998"/>
                  <a:pt x="108559" y="360588"/>
                  <a:pt x="88911" y="326510"/>
                </a:cubicBezTo>
                <a:cubicBezTo>
                  <a:pt x="69263" y="292432"/>
                  <a:pt x="88890" y="290168"/>
                  <a:pt x="74347" y="261037"/>
                </a:cubicBezTo>
                <a:cubicBezTo>
                  <a:pt x="59804" y="231906"/>
                  <a:pt x="4642" y="185388"/>
                  <a:pt x="1653" y="151726"/>
                </a:cubicBezTo>
                <a:cubicBezTo>
                  <a:pt x="-1336" y="118064"/>
                  <a:pt x="-7211" y="75623"/>
                  <a:pt x="56414" y="59063"/>
                </a:cubicBezTo>
                <a:close/>
              </a:path>
            </a:pathLst>
          </a:cu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6879924" y="5364583"/>
            <a:ext cx="36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493822" y="3532946"/>
            <a:ext cx="3043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+mj-lt"/>
                <a:cs typeface="Times New Roman" panose="02020603050405020304" pitchFamily="18" charset="0"/>
              </a:rPr>
              <a:t>Геометрия неизвестна</a:t>
            </a:r>
            <a:endParaRPr lang="en-US" sz="2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546" y="1666873"/>
            <a:ext cx="402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+mj-lt"/>
                <a:cs typeface="Times New Roman" panose="02020603050405020304" pitchFamily="18" charset="0"/>
              </a:rPr>
              <a:t>Упругие свойства неизвестны</a:t>
            </a:r>
            <a:endParaRPr lang="en-US" sz="20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7" name="Прямая со стрелкой 26"/>
          <p:cNvCxnSpPr>
            <a:cxnSpLocks/>
            <a:endCxn id="26" idx="2"/>
          </p:cNvCxnSpPr>
          <p:nvPr/>
        </p:nvCxnSpPr>
        <p:spPr>
          <a:xfrm flipV="1">
            <a:off x="1964687" y="2066983"/>
            <a:ext cx="253449" cy="129346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Объ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089133"/>
              </p:ext>
            </p:extLst>
          </p:nvPr>
        </p:nvGraphicFramePr>
        <p:xfrm>
          <a:off x="395536" y="2016213"/>
          <a:ext cx="83026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1" name="Уравнение" r:id="rId5" imgW="406080" imgH="241200" progId="Equation.3">
                  <p:embed/>
                </p:oleObj>
              </mc:Choice>
              <mc:Fallback>
                <p:oleObj name="Уравнение" r:id="rId5" imgW="406080" imgH="241200" progId="Equation.3">
                  <p:embed/>
                  <p:pic>
                    <p:nvPicPr>
                      <p:cNvPr id="100" name="Объект 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2016213"/>
                        <a:ext cx="830263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4"/>
          <p:cNvSpPr txBox="1">
            <a:spLocks noChangeArrowheads="1"/>
          </p:cNvSpPr>
          <p:nvPr/>
        </p:nvSpPr>
        <p:spPr>
          <a:xfrm>
            <a:off x="0" y="4404"/>
            <a:ext cx="9144000" cy="615704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b="1" kern="0">
                <a:solidFill>
                  <a:srgbClr val="000099"/>
                </a:solidFill>
              </a:rPr>
              <a:t>Актуальность темы исследований</a:t>
            </a:r>
            <a:endParaRPr lang="ru-RU" sz="2800" b="1" kern="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1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993" y="2132856"/>
            <a:ext cx="7631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Актуальность темы исследований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/>
              <a:t>Методика определения эффективных упругих модулей композитного материала</a:t>
            </a:r>
            <a:endParaRPr lang="en-US" sz="2400" dirty="0"/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  <a:tabLst>
                <a:tab pos="542925" algn="l"/>
              </a:tabLst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Локализация неоднородностей методом обращения времени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6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Rectangle 4"/>
          <p:cNvSpPr>
            <a:spLocks noGrp="1" noChangeArrowheads="1"/>
          </p:cNvSpPr>
          <p:nvPr>
            <p:ph type="title"/>
          </p:nvPr>
        </p:nvSpPr>
        <p:spPr>
          <a:xfrm>
            <a:off x="-32" y="0"/>
            <a:ext cx="9144032" cy="635272"/>
          </a:xfrm>
          <a:noFill/>
          <a:ln/>
        </p:spPr>
        <p:txBody>
          <a:bodyPr/>
          <a:lstStyle/>
          <a:p>
            <a:r>
              <a:rPr lang="ru-RU" sz="2500" b="1" dirty="0">
                <a:solidFill>
                  <a:srgbClr val="000099"/>
                </a:solidFill>
              </a:rPr>
              <a:t>Методики определения эффективных упругих модулей</a:t>
            </a:r>
          </a:p>
        </p:txBody>
      </p:sp>
      <p:pic>
        <p:nvPicPr>
          <p:cNvPr id="15" name="Рисунок 14" descr="Instr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" y="743706"/>
            <a:ext cx="2162765" cy="2500306"/>
          </a:xfrm>
          <a:prstGeom prst="rect">
            <a:avLst/>
          </a:prstGeom>
        </p:spPr>
      </p:pic>
      <p:pic>
        <p:nvPicPr>
          <p:cNvPr id="16" name="Рисунок 15" descr="complex_lo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3108" y="743682"/>
            <a:ext cx="2217718" cy="1428760"/>
          </a:xfrm>
          <a:prstGeom prst="rect">
            <a:avLst/>
          </a:prstGeom>
        </p:spPr>
      </p:pic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2143108" y="2415597"/>
            <a:ext cx="257176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>
                <a:solidFill>
                  <a:srgbClr val="009900"/>
                </a:solidFill>
                <a:latin typeface="+mj-lt"/>
                <a:cs typeface="Times New Roman" pitchFamily="18" charset="0"/>
              </a:rPr>
              <a:t>Стандартные эксперименты на растяжение, изгиб, кручение,</a:t>
            </a:r>
            <a:r>
              <a:rPr lang="en-US" sz="1600" b="1" dirty="0">
                <a:solidFill>
                  <a:srgbClr val="009900"/>
                </a:solidFill>
                <a:latin typeface="+mj-lt"/>
                <a:cs typeface="Times New Roman" pitchFamily="18" charset="0"/>
              </a:rPr>
              <a:t> … </a:t>
            </a:r>
            <a:endParaRPr lang="de-DE" sz="1600" b="1" i="1" dirty="0">
              <a:solidFill>
                <a:srgbClr val="0099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569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256263" y="1488048"/>
            <a:ext cx="2613879" cy="141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9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8895" y="743682"/>
            <a:ext cx="271331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Рисунок 18" descr="A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08" y="5157426"/>
            <a:ext cx="2545080" cy="1057656"/>
          </a:xfrm>
          <a:prstGeom prst="rect">
            <a:avLst/>
          </a:prstGeom>
        </p:spPr>
      </p:pic>
      <p:pic>
        <p:nvPicPr>
          <p:cNvPr id="20" name="Рисунок 19" descr="S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120" y="3857628"/>
            <a:ext cx="2563368" cy="1048512"/>
          </a:xfrm>
          <a:prstGeom prst="rect">
            <a:avLst/>
          </a:prstGeom>
        </p:spPr>
      </p:pic>
      <p:pic>
        <p:nvPicPr>
          <p:cNvPr id="21" name="Рисунок 20" descr="1-s2.0-S0963869508001060-gr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0364" y="3897649"/>
            <a:ext cx="3092548" cy="2317433"/>
          </a:xfrm>
          <a:prstGeom prst="rect">
            <a:avLst/>
          </a:prstGeom>
        </p:spPr>
      </p:pic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6092912" y="4844489"/>
            <a:ext cx="30510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dirty="0">
                <a:solidFill>
                  <a:srgbClr val="009900"/>
                </a:solidFill>
                <a:latin typeface="+mj-lt"/>
                <a:cs typeface="Times New Roman" pitchFamily="18" charset="0"/>
              </a:rPr>
              <a:t>Подходы на основе бегущих упругих волн</a:t>
            </a:r>
            <a:endParaRPr lang="de-DE" sz="2000" b="1" i="1" dirty="0">
              <a:solidFill>
                <a:srgbClr val="0099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94120" y="5523562"/>
            <a:ext cx="2563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 b="1" dirty="0">
                <a:latin typeface="+mj-lt"/>
                <a:cs typeface="Times New Roman" pitchFamily="18" charset="0"/>
              </a:rPr>
              <a:t>антисимметричная мода</a:t>
            </a:r>
            <a:endParaRPr lang="de-DE" sz="1400" b="1" dirty="0">
              <a:latin typeface="+mj-lt"/>
              <a:cs typeface="Times New Roman" pitchFamily="18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57158" y="4192793"/>
            <a:ext cx="25003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 b="1" dirty="0">
                <a:latin typeface="+mj-lt"/>
                <a:cs typeface="Times New Roman" pitchFamily="18" charset="0"/>
              </a:rPr>
              <a:t>симметричная мода</a:t>
            </a:r>
            <a:endParaRPr lang="de-DE" sz="1400" b="1" i="1" dirty="0">
              <a:latin typeface="+mj-lt"/>
              <a:cs typeface="Times New Roman" pitchFamily="18" charset="0"/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6429388" y="2857496"/>
            <a:ext cx="25717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sz="1600" b="1" dirty="0">
                <a:solidFill>
                  <a:srgbClr val="009900"/>
                </a:solidFill>
                <a:latin typeface="+mj-lt"/>
                <a:cs typeface="Times New Roman" pitchFamily="18" charset="0"/>
              </a:rPr>
              <a:t>просвечивание ультразвуковыми объемными волнами</a:t>
            </a:r>
            <a:endParaRPr lang="de-DE" sz="1600" b="1" i="1" dirty="0">
              <a:solidFill>
                <a:srgbClr val="009900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8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/>
          <p:cNvSpPr/>
          <p:nvPr/>
        </p:nvSpPr>
        <p:spPr>
          <a:xfrm>
            <a:off x="279737" y="906830"/>
            <a:ext cx="8584526" cy="21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buAutoNum type="arabicPeriod"/>
            </a:pP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J.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Vishnuvardhan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C.V. Krishnamurthy, K.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Balasubramaniam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b="1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Smart Mater. </a:t>
            </a:r>
            <a:r>
              <a:rPr lang="en-US" sz="1600" b="1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sz="1600" b="1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. 16 (2007) 1639–1650</a:t>
            </a: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Lasn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A.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Klauson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F.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Chati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D.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Decultot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b="1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Mechanics of Composite Materials. 47(4) (2011)  435-446</a:t>
            </a: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Marzani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L. De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Marchi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b="1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Journal of Intelligent Material Systems and Structures 24(17) (2013) 2135–2147</a:t>
            </a:r>
            <a:endParaRPr lang="ru-RU" sz="1600" b="1" i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Eremin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E.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Glushkov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N.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Glushkova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, R. </a:t>
            </a:r>
            <a:r>
              <a:rPr lang="en-US" sz="1600" i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Lammering</a:t>
            </a:r>
            <a:r>
              <a:rPr lang="en-US" sz="16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b="1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Composite Structures 125 (2015) 449-458</a:t>
            </a:r>
            <a:endParaRPr lang="ru-RU" sz="1600" b="1" i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68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Применение бегущих упругих волн</a:t>
            </a:r>
          </a:p>
        </p:txBody>
      </p:sp>
      <p:grpSp>
        <p:nvGrpSpPr>
          <p:cNvPr id="358413" name="Группа 358412"/>
          <p:cNvGrpSpPr/>
          <p:nvPr/>
        </p:nvGrpSpPr>
        <p:grpSpPr>
          <a:xfrm>
            <a:off x="35496" y="3301415"/>
            <a:ext cx="2736304" cy="2935897"/>
            <a:chOff x="35496" y="3301415"/>
            <a:chExt cx="2736304" cy="2935897"/>
          </a:xfrm>
        </p:grpSpPr>
        <p:pic>
          <p:nvPicPr>
            <p:cNvPr id="26" name="Рисунок 25" descr="pt_ve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878" y="3714225"/>
              <a:ext cx="2238992" cy="1082927"/>
            </a:xfrm>
            <a:prstGeom prst="rect">
              <a:avLst/>
            </a:prstGeom>
          </p:spPr>
        </p:pic>
        <p:pic>
          <p:nvPicPr>
            <p:cNvPr id="28" name="Рисунок 27" descr="time_signal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330" y="5082515"/>
              <a:ext cx="2299346" cy="1154797"/>
            </a:xfrm>
            <a:prstGeom prst="rect">
              <a:avLst/>
            </a:prstGeom>
          </p:spPr>
        </p:pic>
        <p:sp>
          <p:nvSpPr>
            <p:cNvPr id="47" name="Text Box 18"/>
            <p:cNvSpPr txBox="1">
              <a:spLocks noChangeArrowheads="1"/>
            </p:cNvSpPr>
            <p:nvPr/>
          </p:nvSpPr>
          <p:spPr bwMode="auto">
            <a:xfrm>
              <a:off x="35496" y="3301415"/>
              <a:ext cx="27363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Измеренные сигналы</a:t>
              </a:r>
              <a:endParaRPr lang="de-DE" sz="20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8414" name="Группа 358413"/>
          <p:cNvGrpSpPr/>
          <p:nvPr/>
        </p:nvGrpSpPr>
        <p:grpSpPr>
          <a:xfrm>
            <a:off x="2496126" y="3429000"/>
            <a:ext cx="4032448" cy="2594954"/>
            <a:chOff x="2496126" y="3429000"/>
            <a:chExt cx="4032448" cy="2594954"/>
          </a:xfrm>
        </p:grpSpPr>
        <p:sp>
          <p:nvSpPr>
            <p:cNvPr id="358402" name="Стрелка вправо 358401"/>
            <p:cNvSpPr/>
            <p:nvPr/>
          </p:nvSpPr>
          <p:spPr>
            <a:xfrm>
              <a:off x="2718262" y="4745116"/>
              <a:ext cx="588920" cy="359420"/>
            </a:xfrm>
            <a:prstGeom prst="rightArrow">
              <a:avLst>
                <a:gd name="adj1" fmla="val 53011"/>
                <a:gd name="adj2" fmla="val 90866"/>
              </a:avLst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627" y="3825698"/>
              <a:ext cx="3044947" cy="2198256"/>
            </a:xfrm>
            <a:prstGeom prst="rect">
              <a:avLst/>
            </a:prstGeom>
          </p:spPr>
        </p:pic>
        <p:sp>
          <p:nvSpPr>
            <p:cNvPr id="42" name="Text Box 18"/>
            <p:cNvSpPr txBox="1">
              <a:spLocks noChangeArrowheads="1"/>
            </p:cNvSpPr>
            <p:nvPr/>
          </p:nvSpPr>
          <p:spPr bwMode="auto">
            <a:xfrm>
              <a:off x="2496126" y="4345006"/>
              <a:ext cx="94864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БПФ</a:t>
              </a:r>
              <a:endParaRPr lang="de-DE" sz="2000" b="1" i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2496126" y="5189130"/>
              <a:ext cx="94864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НВП</a:t>
              </a:r>
              <a:endParaRPr lang="de-DE" sz="2000" b="1" i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3576489" y="3429000"/>
              <a:ext cx="29520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b="1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Дисперсионные кривые</a:t>
              </a:r>
              <a:endParaRPr lang="de-DE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8415" name="Группа 358414"/>
          <p:cNvGrpSpPr/>
          <p:nvPr/>
        </p:nvGrpSpPr>
        <p:grpSpPr>
          <a:xfrm>
            <a:off x="6516216" y="4221088"/>
            <a:ext cx="2448272" cy="1368152"/>
            <a:chOff x="6444208" y="4221088"/>
            <a:chExt cx="2448272" cy="1368152"/>
          </a:xfrm>
        </p:grpSpPr>
        <p:sp>
          <p:nvSpPr>
            <p:cNvPr id="44" name="Стрелка вправо 43"/>
            <p:cNvSpPr/>
            <p:nvPr/>
          </p:nvSpPr>
          <p:spPr>
            <a:xfrm>
              <a:off x="7043023" y="4797772"/>
              <a:ext cx="787189" cy="359420"/>
            </a:xfrm>
            <a:prstGeom prst="rightArrow">
              <a:avLst>
                <a:gd name="adj1" fmla="val 53011"/>
                <a:gd name="adj2" fmla="val 90866"/>
              </a:avLst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Text Box 18"/>
            <p:cNvSpPr txBox="1">
              <a:spLocks noChangeArrowheads="1"/>
            </p:cNvSpPr>
            <p:nvPr/>
          </p:nvSpPr>
          <p:spPr bwMode="auto">
            <a:xfrm>
              <a:off x="6444208" y="4221088"/>
              <a:ext cx="200021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50000"/>
                </a:spcBef>
              </a:pPr>
              <a:r>
                <a:rPr lang="ru-RU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Математические модели</a:t>
              </a:r>
              <a:endParaRPr lang="de-DE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6627304" y="5266075"/>
              <a:ext cx="1646366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50000"/>
                </a:spcBef>
              </a:pPr>
              <a:r>
                <a:rPr lang="ru-RU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Оптимизация</a:t>
              </a:r>
              <a:endParaRPr lang="de-DE" b="1" i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2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8273671" y="4642718"/>
            <a:ext cx="618809" cy="730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864" name="Equation" r:id="rId6" imgW="203040" imgH="241200" progId="">
                    <p:embed/>
                  </p:oleObj>
                </mc:Choice>
                <mc:Fallback>
                  <p:oleObj name="Equation" r:id="rId6" imgW="203040" imgH="241200" progId="">
                    <p:embed/>
                    <p:pic>
                      <p:nvPicPr>
                        <p:cNvPr id="5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3671" y="4642718"/>
                          <a:ext cx="618809" cy="7304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8412" name="Группа 358411"/>
          <p:cNvGrpSpPr/>
          <p:nvPr/>
        </p:nvGrpSpPr>
        <p:grpSpPr>
          <a:xfrm>
            <a:off x="1547664" y="895397"/>
            <a:ext cx="5973810" cy="2173563"/>
            <a:chOff x="1535660" y="895397"/>
            <a:chExt cx="5973810" cy="217356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60" y="1344096"/>
              <a:ext cx="5973810" cy="1724864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48441">
              <a:off x="5557316" y="895397"/>
              <a:ext cx="841662" cy="565882"/>
            </a:xfrm>
            <a:prstGeom prst="rect">
              <a:avLst/>
            </a:prstGeom>
          </p:spPr>
        </p:pic>
        <p:sp>
          <p:nvSpPr>
            <p:cNvPr id="4" name="Овал 3"/>
            <p:cNvSpPr>
              <a:spLocks/>
            </p:cNvSpPr>
            <p:nvPr/>
          </p:nvSpPr>
          <p:spPr>
            <a:xfrm rot="1461618">
              <a:off x="5396608" y="1848144"/>
              <a:ext cx="108000" cy="72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единительная линия 6"/>
            <p:cNvCxnSpPr>
              <a:stCxn id="5" idx="1"/>
              <a:endCxn id="4" idx="0"/>
            </p:cNvCxnSpPr>
            <p:nvPr/>
          </p:nvCxnSpPr>
          <p:spPr>
            <a:xfrm flipH="1">
              <a:off x="5465457" y="1471688"/>
              <a:ext cx="210954" cy="37966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Овал 10"/>
            <p:cNvSpPr>
              <a:spLocks/>
            </p:cNvSpPr>
            <p:nvPr/>
          </p:nvSpPr>
          <p:spPr>
            <a:xfrm rot="20640000">
              <a:off x="3667552" y="2121038"/>
              <a:ext cx="108000" cy="72000"/>
            </a:xfrm>
            <a:prstGeom prst="ellipse">
              <a:avLst/>
            </a:prstGeom>
            <a:solidFill>
              <a:srgbClr val="FFC000">
                <a:alpha val="80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677" y="965951"/>
              <a:ext cx="373737" cy="695567"/>
            </a:xfrm>
            <a:prstGeom prst="rect">
              <a:avLst/>
            </a:prstGeom>
          </p:spPr>
        </p:pic>
        <p:cxnSp>
          <p:nvCxnSpPr>
            <p:cNvPr id="13" name="Прямая соединительная линия 12"/>
            <p:cNvCxnSpPr/>
            <p:nvPr/>
          </p:nvCxnSpPr>
          <p:spPr>
            <a:xfrm>
              <a:off x="3564485" y="1608325"/>
              <a:ext cx="101600" cy="571500"/>
            </a:xfrm>
            <a:prstGeom prst="line">
              <a:avLst/>
            </a:prstGeom>
            <a:ln w="127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3774035" y="1554351"/>
              <a:ext cx="31751" cy="593724"/>
            </a:xfrm>
            <a:prstGeom prst="line">
              <a:avLst/>
            </a:prstGeom>
            <a:ln w="127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4932040" y="1730893"/>
              <a:ext cx="973460" cy="316632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>
              <a:off x="4948349" y="1416568"/>
              <a:ext cx="738076" cy="61171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5700713" y="1416568"/>
              <a:ext cx="200025" cy="31908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H="1" flipV="1">
              <a:off x="3676650" y="1581150"/>
              <a:ext cx="42863" cy="590551"/>
            </a:xfrm>
            <a:prstGeom prst="line">
              <a:avLst/>
            </a:prstGeom>
            <a:ln w="127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63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6630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Волоконно-армированные композиты</a:t>
            </a:r>
          </a:p>
        </p:txBody>
      </p:sp>
      <p:graphicFrame>
        <p:nvGraphicFramePr>
          <p:cNvPr id="4946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573854"/>
              </p:ext>
            </p:extLst>
          </p:nvPr>
        </p:nvGraphicFramePr>
        <p:xfrm>
          <a:off x="5410200" y="1700808"/>
          <a:ext cx="26828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114" name="Equation" r:id="rId3" imgW="1497950" imgH="241195" progId="">
                  <p:embed/>
                </p:oleObj>
              </mc:Choice>
              <mc:Fallback>
                <p:oleObj name="Equation" r:id="rId3" imgW="1497950" imgH="241195" progId="">
                  <p:embed/>
                  <p:pic>
                    <p:nvPicPr>
                      <p:cNvPr id="49461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700808"/>
                        <a:ext cx="2682875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 descr="fig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785794"/>
            <a:ext cx="4017264" cy="3051048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3357554" y="1071546"/>
            <a:ext cx="857256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000496" y="804430"/>
            <a:ext cx="11430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>
                <a:solidFill>
                  <a:srgbClr val="009900"/>
                </a:solidFill>
              </a:rPr>
              <a:t>волокна</a:t>
            </a:r>
            <a:endParaRPr lang="de-DE" sz="1600" b="1" dirty="0">
              <a:solidFill>
                <a:srgbClr val="009900"/>
              </a:solidFill>
            </a:endParaRPr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251520" y="3962772"/>
            <a:ext cx="55007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>
                <a:solidFill>
                  <a:srgbClr val="009900"/>
                </a:solidFill>
              </a:rPr>
              <a:t>1. Все слои изготовлены из одинаковых </a:t>
            </a:r>
            <a:r>
              <a:rPr lang="ru-RU" sz="1600" b="1" dirty="0" err="1">
                <a:solidFill>
                  <a:srgbClr val="009900"/>
                </a:solidFill>
              </a:rPr>
              <a:t>препрегов</a:t>
            </a:r>
            <a:endParaRPr lang="de-DE" sz="1600" b="1" i="1" dirty="0">
              <a:solidFill>
                <a:srgbClr val="009900"/>
              </a:solidFill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251520" y="4272463"/>
            <a:ext cx="64087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>
                <a:solidFill>
                  <a:srgbClr val="009900"/>
                </a:solidFill>
              </a:rPr>
              <a:t>2. Упругая симметрия </a:t>
            </a:r>
            <a:r>
              <a:rPr lang="ru-RU" sz="1600" b="1" dirty="0" err="1">
                <a:solidFill>
                  <a:srgbClr val="009900"/>
                </a:solidFill>
              </a:rPr>
              <a:t>препрега</a:t>
            </a:r>
            <a:r>
              <a:rPr lang="ru-RU" sz="1600" b="1" dirty="0">
                <a:solidFill>
                  <a:srgbClr val="009900"/>
                </a:solidFill>
              </a:rPr>
              <a:t>: трансверсальная изотропия</a:t>
            </a:r>
            <a:endParaRPr lang="de-DE" sz="1600" b="1" i="1" dirty="0">
              <a:solidFill>
                <a:srgbClr val="009900"/>
              </a:solidFill>
            </a:endParaRPr>
          </a:p>
        </p:txBody>
      </p:sp>
      <p:graphicFrame>
        <p:nvGraphicFramePr>
          <p:cNvPr id="55809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24298"/>
              </p:ext>
            </p:extLst>
          </p:nvPr>
        </p:nvGraphicFramePr>
        <p:xfrm>
          <a:off x="5383213" y="2700939"/>
          <a:ext cx="25923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115" name="Equation" r:id="rId6" imgW="1447800" imgH="241300" progId="">
                  <p:embed/>
                </p:oleObj>
              </mc:Choice>
              <mc:Fallback>
                <p:oleObj name="Equation" r:id="rId6" imgW="1447800" imgH="241300" progId="">
                  <p:embed/>
                  <p:pic>
                    <p:nvPicPr>
                      <p:cNvPr id="5580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2700939"/>
                        <a:ext cx="2592387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80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791539"/>
              </p:ext>
            </p:extLst>
          </p:nvPr>
        </p:nvGraphicFramePr>
        <p:xfrm>
          <a:off x="498500" y="4705601"/>
          <a:ext cx="22733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116" name="Equation" r:id="rId8" imgW="1269449" imgH="241195" progId="">
                  <p:embed/>
                </p:oleObj>
              </mc:Choice>
              <mc:Fallback>
                <p:oleObj name="Equation" r:id="rId8" imgW="1269449" imgH="241195" progId="">
                  <p:embed/>
                  <p:pic>
                    <p:nvPicPr>
                      <p:cNvPr id="55809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00" y="4705601"/>
                        <a:ext cx="227330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2627784" y="4705178"/>
            <a:ext cx="3319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неизвестные упругие модули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932040" y="2116164"/>
            <a:ext cx="3528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упругих постоянных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4915210" y="3081408"/>
            <a:ext cx="3528392" cy="33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C</a:t>
            </a:r>
            <a:r>
              <a:rPr lang="ru-RU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податливостей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11560" y="5368925"/>
            <a:ext cx="7776864" cy="873125"/>
            <a:chOff x="611560" y="5368925"/>
            <a:chExt cx="7776864" cy="873125"/>
          </a:xfrm>
        </p:grpSpPr>
        <p:graphicFrame>
          <p:nvGraphicFramePr>
            <p:cNvPr id="19" name="Объект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6839413"/>
                </p:ext>
              </p:extLst>
            </p:nvPr>
          </p:nvGraphicFramePr>
          <p:xfrm>
            <a:off x="611560" y="5407025"/>
            <a:ext cx="549494" cy="83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117" name="Уравнение" r:id="rId10" imgW="317160" imgH="482400" progId="Equation.3">
                    <p:embed/>
                  </p:oleObj>
                </mc:Choice>
                <mc:Fallback>
                  <p:oleObj name="Уравнение" r:id="rId10" imgW="317160" imgH="482400" progId="Equation.3">
                    <p:embed/>
                    <p:pic>
                      <p:nvPicPr>
                        <p:cNvPr id="30" name="Объект 2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11560" y="5407025"/>
                          <a:ext cx="549494" cy="830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130232" y="5452836"/>
              <a:ext cx="28347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Мода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ru-RU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низкие частоты</a:t>
              </a:r>
              <a:endParaRPr lang="de-D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1140134" y="5807066"/>
              <a:ext cx="38957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Мода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до первой частоты отсечки</a:t>
              </a:r>
              <a:endParaRPr lang="de-D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2" name="Объект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824635"/>
                </p:ext>
              </p:extLst>
            </p:nvPr>
          </p:nvGraphicFramePr>
          <p:xfrm>
            <a:off x="5424289" y="5368925"/>
            <a:ext cx="615950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118" name="Уравнение" r:id="rId12" imgW="355320" imgH="507960" progId="Equation.3">
                    <p:embed/>
                  </p:oleObj>
                </mc:Choice>
                <mc:Fallback>
                  <p:oleObj name="Уравнение" r:id="rId12" imgW="355320" imgH="507960" progId="Equation.3">
                    <p:embed/>
                    <p:pic>
                      <p:nvPicPr>
                        <p:cNvPr id="19" name="Объект 1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424289" y="5368925"/>
                          <a:ext cx="615950" cy="873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5976362" y="5483324"/>
              <a:ext cx="241206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Мода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различные частотные диапазоны</a:t>
              </a:r>
              <a:endParaRPr lang="de-D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761580" y="4013076"/>
            <a:ext cx="2239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Eremin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, E.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Glushkov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, N.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Glushkova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, R.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Lammering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400" b="1" i="1" dirty="0">
                <a:latin typeface="Times New Roman" pitchFamily="18" charset="0"/>
                <a:cs typeface="Times New Roman" pitchFamily="18" charset="0"/>
              </a:rPr>
              <a:t>Composite Structures 125 (2015) 449-458</a:t>
            </a:r>
            <a:endParaRPr lang="ru-RU" sz="1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6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17498"/>
          </a:xfrm>
          <a:noFill/>
          <a:ln/>
        </p:spPr>
        <p:txBody>
          <a:bodyPr/>
          <a:lstStyle/>
          <a:p>
            <a:r>
              <a:rPr lang="ru-RU" sz="2800" b="1" dirty="0">
                <a:solidFill>
                  <a:srgbClr val="000099"/>
                </a:solidFill>
              </a:rPr>
              <a:t>Методика определения упругих модулей</a:t>
            </a:r>
          </a:p>
        </p:txBody>
      </p:sp>
      <p:graphicFrame>
        <p:nvGraphicFramePr>
          <p:cNvPr id="36" name="Таблица 35"/>
          <p:cNvGraphicFramePr>
            <a:graphicFrameLocks noGrp="1"/>
          </p:cNvGraphicFramePr>
          <p:nvPr>
            <p:extLst/>
          </p:nvPr>
        </p:nvGraphicFramePr>
        <p:xfrm>
          <a:off x="2494028" y="3941208"/>
          <a:ext cx="785818" cy="2125105"/>
        </p:xfrm>
        <a:graphic>
          <a:graphicData uri="http://schemas.openxmlformats.org/drawingml/2006/table">
            <a:tbl>
              <a:tblPr/>
              <a:tblGrid>
                <a:gridCol w="78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2000" b="1" baseline="-250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z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583">
                <a:tc>
                  <a:txBody>
                    <a:bodyPr/>
                    <a:lstStyle/>
                    <a:p>
                      <a:pPr algn="ctr"/>
                      <a:r>
                        <a:rPr lang="el-GR" sz="20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ν</a:t>
                      </a:r>
                      <a:r>
                        <a:rPr lang="en-US" sz="2000" b="1" i="0" baseline="-250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xy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yz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73"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en-US" sz="2000" b="1" baseline="-25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xy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2051752" y="3571876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solidFill>
                  <a:srgbClr val="009900"/>
                </a:solidFill>
              </a:rPr>
              <a:t>хромосома</a:t>
            </a:r>
            <a:endParaRPr lang="de-DE" b="1" i="1" dirty="0">
              <a:solidFill>
                <a:srgbClr val="009900"/>
              </a:solidFill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1324800" y="4365104"/>
            <a:ext cx="864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solidFill>
                  <a:srgbClr val="009900"/>
                </a:solidFill>
              </a:rPr>
              <a:t>ген</a:t>
            </a:r>
            <a:endParaRPr lang="de-DE" b="1" dirty="0">
              <a:solidFill>
                <a:srgbClr val="009900"/>
              </a:solidFill>
            </a:endParaRPr>
          </a:p>
        </p:txBody>
      </p:sp>
      <p:cxnSp>
        <p:nvCxnSpPr>
          <p:cNvPr id="43" name="Прямая со стрелкой 42"/>
          <p:cNvCxnSpPr/>
          <p:nvPr/>
        </p:nvCxnSpPr>
        <p:spPr>
          <a:xfrm flipV="1">
            <a:off x="1993962" y="4155522"/>
            <a:ext cx="500066" cy="2857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Группа 33"/>
          <p:cNvGrpSpPr/>
          <p:nvPr/>
        </p:nvGrpSpPr>
        <p:grpSpPr>
          <a:xfrm>
            <a:off x="136574" y="802640"/>
            <a:ext cx="3643338" cy="2350393"/>
            <a:chOff x="71406" y="802640"/>
            <a:chExt cx="3643338" cy="2350393"/>
          </a:xfrm>
        </p:grpSpPr>
        <p:graphicFrame>
          <p:nvGraphicFramePr>
            <p:cNvPr id="2" name="Object 55"/>
            <p:cNvGraphicFramePr>
              <a:graphicFrameLocks noChangeAspect="1"/>
            </p:cNvGraphicFramePr>
            <p:nvPr/>
          </p:nvGraphicFramePr>
          <p:xfrm>
            <a:off x="403219" y="1123950"/>
            <a:ext cx="3311525" cy="8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6078" name="Equation" r:id="rId3" imgW="1675673" imgH="444307" progId="">
                    <p:embed/>
                  </p:oleObj>
                </mc:Choice>
                <mc:Fallback>
                  <p:oleObj name="Equation" r:id="rId3" imgW="1675673" imgH="444307" progId="">
                    <p:embed/>
                    <p:pic>
                      <p:nvPicPr>
                        <p:cNvPr id="2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19" y="1123950"/>
                          <a:ext cx="3311525" cy="876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71406" y="2500306"/>
              <a:ext cx="17859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b="1" dirty="0">
                  <a:solidFill>
                    <a:srgbClr val="009900"/>
                  </a:solidFill>
                </a:rPr>
                <a:t>групповые скорости</a:t>
              </a:r>
              <a:endParaRPr lang="de-DE" b="1" i="1" dirty="0">
                <a:solidFill>
                  <a:srgbClr val="009900"/>
                </a:solidFill>
              </a:endParaRPr>
            </a:p>
          </p:txBody>
        </p:sp>
        <p:graphicFrame>
          <p:nvGraphicFramePr>
            <p:cNvPr id="624647" name="Object 7"/>
            <p:cNvGraphicFramePr>
              <a:graphicFrameLocks noChangeAspect="1"/>
            </p:cNvGraphicFramePr>
            <p:nvPr/>
          </p:nvGraphicFramePr>
          <p:xfrm>
            <a:off x="376201" y="2000240"/>
            <a:ext cx="1293503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6079" name="Equation" r:id="rId5" imgW="545863" imgH="241195" progId="">
                    <p:embed/>
                  </p:oleObj>
                </mc:Choice>
                <mc:Fallback>
                  <p:oleObj name="Equation" r:id="rId5" imgW="545863" imgH="241195" progId="">
                    <p:embed/>
                    <p:pic>
                      <p:nvPicPr>
                        <p:cNvPr id="62464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201" y="2000240"/>
                          <a:ext cx="1293503" cy="571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1590648" y="2412022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b="1" dirty="0"/>
                <a:t>или</a:t>
              </a:r>
              <a:endParaRPr lang="de-DE" b="1" i="1" dirty="0"/>
            </a:p>
          </p:txBody>
        </p:sp>
        <p:graphicFrame>
          <p:nvGraphicFramePr>
            <p:cNvPr id="624648" name="Object 8"/>
            <p:cNvGraphicFramePr>
              <a:graphicFrameLocks noChangeAspect="1"/>
            </p:cNvGraphicFramePr>
            <p:nvPr/>
          </p:nvGraphicFramePr>
          <p:xfrm>
            <a:off x="2530468" y="2000250"/>
            <a:ext cx="1112838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6080" name="Equation" r:id="rId7" imgW="469696" imgH="241195" progId="">
                    <p:embed/>
                  </p:oleObj>
                </mc:Choice>
                <mc:Fallback>
                  <p:oleObj name="Equation" r:id="rId7" imgW="469696" imgH="241195" progId="">
                    <p:embed/>
                    <p:pic>
                      <p:nvPicPr>
                        <p:cNvPr id="62464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0468" y="2000250"/>
                          <a:ext cx="1112838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500034" y="802640"/>
              <a:ext cx="30003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b="1" dirty="0">
                  <a:solidFill>
                    <a:srgbClr val="009900"/>
                  </a:solidFill>
                </a:rPr>
                <a:t>Целевая функция</a:t>
              </a:r>
              <a:endParaRPr lang="de-DE" sz="2000" b="1" i="1" dirty="0">
                <a:solidFill>
                  <a:srgbClr val="009900"/>
                </a:solidFill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2428860" y="2506702"/>
              <a:ext cx="128588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b="1" dirty="0">
                  <a:solidFill>
                    <a:srgbClr val="009900"/>
                  </a:solidFill>
                </a:rPr>
                <a:t>длины волн</a:t>
              </a:r>
              <a:endParaRPr lang="de-DE" b="1" i="1" dirty="0">
                <a:solidFill>
                  <a:srgbClr val="009900"/>
                </a:solidFill>
              </a:endParaRPr>
            </a:p>
          </p:txBody>
        </p:sp>
      </p:grpSp>
      <p:sp>
        <p:nvSpPr>
          <p:cNvPr id="64" name="Text Box 42"/>
          <p:cNvSpPr txBox="1">
            <a:spLocks noChangeArrowheads="1"/>
          </p:cNvSpPr>
          <p:nvPr/>
        </p:nvSpPr>
        <p:spPr bwMode="auto">
          <a:xfrm>
            <a:off x="5580112" y="797499"/>
            <a:ext cx="2539686" cy="369332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Начальное поколение</a:t>
            </a:r>
            <a:endParaRPr lang="de-DE" i="1" dirty="0"/>
          </a:p>
        </p:txBody>
      </p:sp>
      <p:sp>
        <p:nvSpPr>
          <p:cNvPr id="65" name="Text Box 43"/>
          <p:cNvSpPr txBox="1">
            <a:spLocks noChangeArrowheads="1"/>
          </p:cNvSpPr>
          <p:nvPr/>
        </p:nvSpPr>
        <p:spPr bwMode="auto">
          <a:xfrm>
            <a:off x="5636880" y="1427252"/>
            <a:ext cx="2422451" cy="646331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Соревновательный отбор</a:t>
            </a:r>
          </a:p>
        </p:txBody>
      </p:sp>
      <p:sp>
        <p:nvSpPr>
          <p:cNvPr id="67" name="Text Box 45"/>
          <p:cNvSpPr txBox="1">
            <a:spLocks noChangeArrowheads="1"/>
          </p:cNvSpPr>
          <p:nvPr/>
        </p:nvSpPr>
        <p:spPr bwMode="auto">
          <a:xfrm>
            <a:off x="5914528" y="2287156"/>
            <a:ext cx="1865336" cy="923330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Моделируемое двоичное</a:t>
            </a:r>
            <a:r>
              <a:rPr lang="en-US" dirty="0"/>
              <a:t> </a:t>
            </a:r>
            <a:r>
              <a:rPr lang="ru-RU" dirty="0"/>
              <a:t>скрещивание</a:t>
            </a:r>
            <a:endParaRPr lang="de-DE" i="1" dirty="0"/>
          </a:p>
        </p:txBody>
      </p:sp>
      <p:sp>
        <p:nvSpPr>
          <p:cNvPr id="69" name="Text Box 47"/>
          <p:cNvSpPr txBox="1">
            <a:spLocks noChangeArrowheads="1"/>
          </p:cNvSpPr>
          <p:nvPr/>
        </p:nvSpPr>
        <p:spPr bwMode="auto">
          <a:xfrm>
            <a:off x="4024776" y="2422375"/>
            <a:ext cx="1555336" cy="923330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Сохранение наилучшего индивида </a:t>
            </a:r>
            <a:endParaRPr lang="de-DE" dirty="0"/>
          </a:p>
        </p:txBody>
      </p:sp>
      <p:sp>
        <p:nvSpPr>
          <p:cNvPr id="77" name="Text Box 56"/>
          <p:cNvSpPr txBox="1">
            <a:spLocks noChangeArrowheads="1"/>
          </p:cNvSpPr>
          <p:nvPr/>
        </p:nvSpPr>
        <p:spPr bwMode="auto">
          <a:xfrm>
            <a:off x="6840308" y="4064846"/>
            <a:ext cx="6715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00FF00"/>
                </a:solidFill>
              </a:rPr>
              <a:t>да</a:t>
            </a:r>
            <a:endParaRPr lang="de-DE" sz="2000" b="1" i="1" dirty="0">
              <a:solidFill>
                <a:srgbClr val="00FF00"/>
              </a:solidFill>
            </a:endParaRPr>
          </a:p>
        </p:txBody>
      </p:sp>
      <p:sp>
        <p:nvSpPr>
          <p:cNvPr id="79" name="Text Box 58"/>
          <p:cNvSpPr txBox="1">
            <a:spLocks noChangeArrowheads="1"/>
          </p:cNvSpPr>
          <p:nvPr/>
        </p:nvSpPr>
        <p:spPr bwMode="auto">
          <a:xfrm>
            <a:off x="8293031" y="2717066"/>
            <a:ext cx="6714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FF0000"/>
                </a:solidFill>
              </a:rPr>
              <a:t>нет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5647429" y="5727943"/>
            <a:ext cx="2391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solidFill>
                  <a:srgbClr val="009900"/>
                </a:solidFill>
              </a:rPr>
              <a:t>Упругие модули</a:t>
            </a:r>
            <a:endParaRPr lang="de-DE" b="1" i="1" dirty="0">
              <a:solidFill>
                <a:srgbClr val="009900"/>
              </a:solidFill>
            </a:endParaRPr>
          </a:p>
        </p:txBody>
      </p:sp>
      <p:sp>
        <p:nvSpPr>
          <p:cNvPr id="17" name="Ромб 16"/>
          <p:cNvSpPr/>
          <p:nvPr/>
        </p:nvSpPr>
        <p:spPr>
          <a:xfrm>
            <a:off x="5755999" y="3429000"/>
            <a:ext cx="2170785" cy="661246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5971494" y="3564508"/>
            <a:ext cx="170053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dirty="0"/>
              <a:t>Сходимость</a:t>
            </a:r>
            <a:endParaRPr lang="de-DE" i="1" dirty="0"/>
          </a:p>
        </p:txBody>
      </p:sp>
      <p:cxnSp>
        <p:nvCxnSpPr>
          <p:cNvPr id="25" name="Соединительная линия уступом 24"/>
          <p:cNvCxnSpPr>
            <a:cxnSpLocks/>
            <a:stCxn id="17" idx="3"/>
            <a:endCxn id="65" idx="3"/>
          </p:cNvCxnSpPr>
          <p:nvPr/>
        </p:nvCxnSpPr>
        <p:spPr>
          <a:xfrm flipV="1">
            <a:off x="7926784" y="1750418"/>
            <a:ext cx="132547" cy="2009205"/>
          </a:xfrm>
          <a:prstGeom prst="bentConnector3">
            <a:avLst>
              <a:gd name="adj1" fmla="val 272467"/>
            </a:avLst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307" name="Прямая со стрелкой 482306"/>
          <p:cNvCxnSpPr>
            <a:cxnSpLocks/>
            <a:stCxn id="65" idx="2"/>
            <a:endCxn id="67" idx="0"/>
          </p:cNvCxnSpPr>
          <p:nvPr/>
        </p:nvCxnSpPr>
        <p:spPr>
          <a:xfrm flipH="1">
            <a:off x="6847196" y="2073583"/>
            <a:ext cx="910" cy="21357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309" name="Прямая со стрелкой 482308"/>
          <p:cNvCxnSpPr>
            <a:cxnSpLocks/>
            <a:stCxn id="64" idx="2"/>
            <a:endCxn id="65" idx="0"/>
          </p:cNvCxnSpPr>
          <p:nvPr/>
        </p:nvCxnSpPr>
        <p:spPr>
          <a:xfrm flipH="1">
            <a:off x="6848106" y="1166831"/>
            <a:ext cx="1849" cy="26042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311" name="Прямая со стрелкой 482310"/>
          <p:cNvCxnSpPr>
            <a:cxnSpLocks/>
            <a:stCxn id="67" idx="2"/>
            <a:endCxn id="17" idx="0"/>
          </p:cNvCxnSpPr>
          <p:nvPr/>
        </p:nvCxnSpPr>
        <p:spPr>
          <a:xfrm flipH="1">
            <a:off x="6841392" y="3210486"/>
            <a:ext cx="5804" cy="21851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2312" name="Группа 482311"/>
          <p:cNvGrpSpPr/>
          <p:nvPr/>
        </p:nvGrpSpPr>
        <p:grpSpPr>
          <a:xfrm>
            <a:off x="5122299" y="4510396"/>
            <a:ext cx="3441426" cy="862820"/>
            <a:chOff x="5004048" y="4499492"/>
            <a:chExt cx="3441426" cy="862820"/>
          </a:xfrm>
        </p:grpSpPr>
        <p:graphicFrame>
          <p:nvGraphicFramePr>
            <p:cNvPr id="80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727510"/>
                </p:ext>
              </p:extLst>
            </p:nvPr>
          </p:nvGraphicFramePr>
          <p:xfrm>
            <a:off x="5474889" y="4743370"/>
            <a:ext cx="25939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6081" name="Equation" r:id="rId9" imgW="1587500" imgH="228600" progId="">
                    <p:embed/>
                  </p:oleObj>
                </mc:Choice>
                <mc:Fallback>
                  <p:oleObj name="Equation" r:id="rId9" imgW="1587500" imgH="228600" progId="">
                    <p:embed/>
                    <p:pic>
                      <p:nvPicPr>
                        <p:cNvPr id="8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4889" y="4743370"/>
                          <a:ext cx="25939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Ромб 80"/>
            <p:cNvSpPr/>
            <p:nvPr/>
          </p:nvSpPr>
          <p:spPr>
            <a:xfrm>
              <a:off x="5004048" y="4499492"/>
              <a:ext cx="3441426" cy="862820"/>
            </a:xfrm>
            <a:prstGeom prst="diamond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82314" name="Прямая со стрелкой 482313"/>
          <p:cNvCxnSpPr>
            <a:stCxn id="17" idx="2"/>
            <a:endCxn id="81" idx="0"/>
          </p:cNvCxnSpPr>
          <p:nvPr/>
        </p:nvCxnSpPr>
        <p:spPr>
          <a:xfrm>
            <a:off x="6841392" y="4090246"/>
            <a:ext cx="1620" cy="4201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316" name="Прямая со стрелкой 482315"/>
          <p:cNvCxnSpPr>
            <a:stCxn id="81" idx="2"/>
          </p:cNvCxnSpPr>
          <p:nvPr/>
        </p:nvCxnSpPr>
        <p:spPr>
          <a:xfrm>
            <a:off x="6843012" y="5373216"/>
            <a:ext cx="0" cy="39641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318" name="Соединительная линия уступом 482317"/>
          <p:cNvCxnSpPr>
            <a:cxnSpLocks/>
            <a:stCxn id="81" idx="1"/>
            <a:endCxn id="69" idx="2"/>
          </p:cNvCxnSpPr>
          <p:nvPr/>
        </p:nvCxnSpPr>
        <p:spPr>
          <a:xfrm rot="10800000">
            <a:off x="4802445" y="3345706"/>
            <a:ext cx="319855" cy="1596101"/>
          </a:xfrm>
          <a:prstGeom prst="bentConnector2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58"/>
          <p:cNvSpPr txBox="1">
            <a:spLocks noChangeArrowheads="1"/>
          </p:cNvSpPr>
          <p:nvPr/>
        </p:nvSpPr>
        <p:spPr bwMode="auto">
          <a:xfrm>
            <a:off x="4858817" y="3682112"/>
            <a:ext cx="649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FF0000"/>
                </a:solidFill>
              </a:rPr>
              <a:t>нет</a:t>
            </a:r>
            <a:endParaRPr lang="de-DE" sz="2000" b="1" dirty="0">
              <a:solidFill>
                <a:srgbClr val="FF0000"/>
              </a:solidFill>
            </a:endParaRPr>
          </a:p>
        </p:txBody>
      </p:sp>
      <p:cxnSp>
        <p:nvCxnSpPr>
          <p:cNvPr id="482320" name="Соединительная линия уступом 482319"/>
          <p:cNvCxnSpPr>
            <a:cxnSpLocks/>
            <a:stCxn id="69" idx="0"/>
            <a:endCxn id="64" idx="1"/>
          </p:cNvCxnSpPr>
          <p:nvPr/>
        </p:nvCxnSpPr>
        <p:spPr>
          <a:xfrm rot="5400000" flipH="1" flipV="1">
            <a:off x="4471173" y="1313436"/>
            <a:ext cx="1440210" cy="777668"/>
          </a:xfrm>
          <a:prstGeom prst="bentConnector2">
            <a:avLst/>
          </a:prstGeom>
          <a:ln w="1905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8601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По_умолчанию">
  <a:themeElements>
    <a:clrScheme name="1_По_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По_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По_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Спец_оформление">
  <a:themeElements>
    <a:clrScheme name="Спец_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_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_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Спец_оформление">
  <a:themeElements>
    <a:clrScheme name="1_Спец_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_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Спец_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TestMatIV_GGE</Template>
  <TotalTime>9067</TotalTime>
  <Words>1065</Words>
  <Application>Microsoft Office PowerPoint</Application>
  <PresentationFormat>Экран (4:3)</PresentationFormat>
  <Paragraphs>234</Paragraphs>
  <Slides>27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HeliosCondRegular</vt:lpstr>
      <vt:lpstr>Times New Roman</vt:lpstr>
      <vt:lpstr>1_По_умолчанию</vt:lpstr>
      <vt:lpstr>Спец_оформление</vt:lpstr>
      <vt:lpstr>1_Спец_оформление</vt:lpstr>
      <vt:lpstr>Уравнение</vt:lpstr>
      <vt:lpstr>Equation</vt:lpstr>
      <vt:lpstr>Microsoft Equation 3.0</vt:lpstr>
      <vt:lpstr>Презентация PowerPoint</vt:lpstr>
      <vt:lpstr>Презентация PowerPoint</vt:lpstr>
      <vt:lpstr>Актуальность темы исследований</vt:lpstr>
      <vt:lpstr>Презентация PowerPoint</vt:lpstr>
      <vt:lpstr>Презентация PowerPoint</vt:lpstr>
      <vt:lpstr>Методики определения эффективных упругих модулей</vt:lpstr>
      <vt:lpstr>Применение бегущих упругих волн</vt:lpstr>
      <vt:lpstr>Волоконно-армированные композиты</vt:lpstr>
      <vt:lpstr>Методика определения упругих модулей</vt:lpstr>
      <vt:lpstr>Измерение групповых скоростей</vt:lpstr>
      <vt:lpstr>Определение волновых чисел/длин волн</vt:lpstr>
      <vt:lpstr>Экспериментальная проверка</vt:lpstr>
      <vt:lpstr>Измеренные дисперсионные кривые</vt:lpstr>
      <vt:lpstr>Презентация PowerPoint</vt:lpstr>
      <vt:lpstr>Результаты</vt:lpstr>
      <vt:lpstr>Презентация PowerPoint</vt:lpstr>
      <vt:lpstr>Метод обращения времени (обращения волн)</vt:lpstr>
      <vt:lpstr>Обращение времени на основе компьютерной модели</vt:lpstr>
      <vt:lpstr>Полуаналитическая компьютерная модель</vt:lpstr>
      <vt:lpstr>Входные данные для компьютерной модели</vt:lpstr>
      <vt:lpstr>Количественные характеристики процесса обращения времени</vt:lpstr>
      <vt:lpstr>Задача 1: локализация источника колебаний</vt:lpstr>
      <vt:lpstr>Локализация источника колебаний</vt:lpstr>
      <vt:lpstr>Презентация PowerPoint</vt:lpstr>
      <vt:lpstr>Задача 2: локализация неоднородности</vt:lpstr>
      <vt:lpstr>Локализация неоднородности</vt:lpstr>
      <vt:lpstr>Презентация PowerPoint</vt:lpstr>
    </vt:vector>
  </TitlesOfParts>
  <Company>+++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Eremin</dc:creator>
  <cp:lastModifiedBy>Artery</cp:lastModifiedBy>
  <cp:revision>442</cp:revision>
  <dcterms:created xsi:type="dcterms:W3CDTF">2014-10-05T21:41:36Z</dcterms:created>
  <dcterms:modified xsi:type="dcterms:W3CDTF">2017-02-25T23:27:50Z</dcterms:modified>
</cp:coreProperties>
</file>